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8" r:id="rId3"/>
    <p:sldId id="296" r:id="rId4"/>
    <p:sldId id="257" r:id="rId5"/>
    <p:sldId id="259" r:id="rId6"/>
    <p:sldId id="260" r:id="rId7"/>
    <p:sldId id="261" r:id="rId8"/>
    <p:sldId id="262" r:id="rId9"/>
    <p:sldId id="263" r:id="rId10"/>
    <p:sldId id="264" r:id="rId11"/>
    <p:sldId id="295" r:id="rId12"/>
    <p:sldId id="265" r:id="rId13"/>
    <p:sldId id="266" r:id="rId14"/>
    <p:sldId id="267" r:id="rId15"/>
    <p:sldId id="268" r:id="rId16"/>
    <p:sldId id="297"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3" r:id="rId31"/>
    <p:sldId id="282" r:id="rId32"/>
    <p:sldId id="285" r:id="rId33"/>
    <p:sldId id="284" r:id="rId34"/>
    <p:sldId id="286" r:id="rId35"/>
    <p:sldId id="287" r:id="rId36"/>
    <p:sldId id="288" r:id="rId37"/>
    <p:sldId id="289" r:id="rId38"/>
    <p:sldId id="290" r:id="rId39"/>
    <p:sldId id="291" r:id="rId40"/>
    <p:sldId id="292" r:id="rId41"/>
    <p:sldId id="293" r:id="rId42"/>
    <p:sldId id="298" r:id="rId43"/>
    <p:sldId id="294"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FE6951D-884E-4216-AE1D-BD0D6572DED1}">
          <p14:sldIdLst>
            <p14:sldId id="256"/>
            <p14:sldId id="258"/>
            <p14:sldId id="296"/>
            <p14:sldId id="257"/>
            <p14:sldId id="259"/>
            <p14:sldId id="260"/>
            <p14:sldId id="261"/>
            <p14:sldId id="262"/>
            <p14:sldId id="263"/>
            <p14:sldId id="264"/>
            <p14:sldId id="295"/>
            <p14:sldId id="265"/>
            <p14:sldId id="266"/>
            <p14:sldId id="267"/>
            <p14:sldId id="268"/>
            <p14:sldId id="297"/>
            <p14:sldId id="269"/>
            <p14:sldId id="270"/>
            <p14:sldId id="271"/>
            <p14:sldId id="272"/>
            <p14:sldId id="273"/>
            <p14:sldId id="274"/>
            <p14:sldId id="275"/>
            <p14:sldId id="276"/>
            <p14:sldId id="277"/>
            <p14:sldId id="278"/>
            <p14:sldId id="279"/>
            <p14:sldId id="280"/>
            <p14:sldId id="281"/>
            <p14:sldId id="283"/>
            <p14:sldId id="282"/>
            <p14:sldId id="285"/>
            <p14:sldId id="284"/>
            <p14:sldId id="286"/>
            <p14:sldId id="287"/>
            <p14:sldId id="288"/>
            <p14:sldId id="289"/>
            <p14:sldId id="290"/>
            <p14:sldId id="291"/>
            <p14:sldId id="292"/>
            <p14:sldId id="293"/>
            <p14:sldId id="298"/>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2" autoAdjust="0"/>
    <p:restoredTop sz="82725" autoAdjust="0"/>
  </p:normalViewPr>
  <p:slideViewPr>
    <p:cSldViewPr snapToGrid="0">
      <p:cViewPr varScale="1">
        <p:scale>
          <a:sx n="62" d="100"/>
          <a:sy n="62" d="100"/>
        </p:scale>
        <p:origin x="10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AE8EE8-51C2-41ED-A3F3-E51E31F80C55}" type="datetimeFigureOut">
              <a:rPr lang="zh-CN" altLang="en-US" smtClean="0"/>
              <a:t>2019/8/9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1FF24-A5E6-47F4-963A-07D394F5FFE9}" type="slidenum">
              <a:rPr lang="zh-CN" altLang="en-US" smtClean="0"/>
              <a:t>‹#›</a:t>
            </a:fld>
            <a:endParaRPr lang="zh-CN" altLang="en-US"/>
          </a:p>
        </p:txBody>
      </p:sp>
    </p:spTree>
    <p:extLst>
      <p:ext uri="{BB962C8B-B14F-4D97-AF65-F5344CB8AC3E}">
        <p14:creationId xmlns:p14="http://schemas.microsoft.com/office/powerpoint/2010/main" val="3969563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model learns some data and generates similar data.</a:t>
            </a:r>
          </a:p>
          <a:p>
            <a:r>
              <a:rPr lang="en-US" altLang="zh-CN" sz="1200" b="0" i="0" kern="1200" dirty="0">
                <a:solidFill>
                  <a:schemeClr val="tx1"/>
                </a:solidFill>
                <a:effectLst/>
                <a:latin typeface="+mn-lt"/>
                <a:ea typeface="+mn-ea"/>
                <a:cs typeface="+mn-cs"/>
              </a:rPr>
              <a:t>Reduce dimension</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2</a:t>
            </a:fld>
            <a:endParaRPr lang="zh-CN" altLang="en-US"/>
          </a:p>
        </p:txBody>
      </p:sp>
    </p:spTree>
    <p:extLst>
      <p:ext uri="{BB962C8B-B14F-4D97-AF65-F5344CB8AC3E}">
        <p14:creationId xmlns:p14="http://schemas.microsoft.com/office/powerpoint/2010/main" val="264661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which means generation’s distribution is same raw data’s distribution.</a:t>
            </a:r>
          </a:p>
          <a:p>
            <a:r>
              <a:rPr lang="zh-CN" altLang="en-US" sz="1200" b="0" i="0" kern="1200" dirty="0">
                <a:solidFill>
                  <a:schemeClr val="tx1"/>
                </a:solidFill>
                <a:effectLst/>
                <a:latin typeface="+mn-lt"/>
                <a:ea typeface="+mn-ea"/>
                <a:cs typeface="+mn-cs"/>
              </a:rPr>
              <a:t>黑点为 样本​分布， 绿线为生成分布​， 蓝点为</a:t>
            </a:r>
            <a:r>
              <a:rPr lang="en-US" altLang="zh-CN" sz="1200" b="0" i="0" kern="1200" dirty="0">
                <a:solidFill>
                  <a:schemeClr val="tx1"/>
                </a:solidFill>
                <a:effectLst/>
                <a:latin typeface="+mn-lt"/>
                <a:ea typeface="+mn-ea"/>
                <a:cs typeface="+mn-cs"/>
              </a:rPr>
              <a:t>Optimization​</a:t>
            </a:r>
            <a:r>
              <a:rPr lang="zh-CN" altLang="en-US" sz="1200" b="0" i="0" kern="1200" dirty="0">
                <a:solidFill>
                  <a:schemeClr val="tx1"/>
                </a:solidFill>
                <a:effectLst/>
                <a:latin typeface="+mn-lt"/>
                <a:ea typeface="+mn-ea"/>
                <a:cs typeface="+mn-cs"/>
              </a:rPr>
              <a:t>，最终​等于​ </a:t>
            </a:r>
            <a:r>
              <a:rPr lang="en-US" altLang="zh-CN" sz="1200" b="0" i="0" kern="1200" dirty="0">
                <a:solidFill>
                  <a:schemeClr val="tx1"/>
                </a:solidFill>
                <a:effectLst/>
                <a:latin typeface="+mn-lt"/>
                <a:ea typeface="+mn-ea"/>
                <a:cs typeface="+mn-cs"/>
              </a:rPr>
              <a:t>D = ½</a:t>
            </a:r>
          </a:p>
          <a:p>
            <a:r>
              <a:rPr lang="en-US" altLang="zh-CN" sz="1200" b="0" i="0" kern="1200" dirty="0">
                <a:solidFill>
                  <a:schemeClr val="tx1"/>
                </a:solidFill>
                <a:effectLst/>
                <a:latin typeface="+mn-lt"/>
                <a:ea typeface="+mn-ea"/>
                <a:cs typeface="+mn-cs"/>
              </a:rPr>
              <a:t>coincide black green</a:t>
            </a:r>
          </a:p>
        </p:txBody>
      </p:sp>
      <p:sp>
        <p:nvSpPr>
          <p:cNvPr id="4" name="灯片编号占位符 3"/>
          <p:cNvSpPr>
            <a:spLocks noGrp="1"/>
          </p:cNvSpPr>
          <p:nvPr>
            <p:ph type="sldNum" sz="quarter" idx="5"/>
          </p:nvPr>
        </p:nvSpPr>
        <p:spPr/>
        <p:txBody>
          <a:bodyPr/>
          <a:lstStyle/>
          <a:p>
            <a:fld id="{AF31FF24-A5E6-47F4-963A-07D394F5FFE9}" type="slidenum">
              <a:rPr lang="zh-CN" altLang="en-US" smtClean="0"/>
              <a:t>12</a:t>
            </a:fld>
            <a:endParaRPr lang="zh-CN" altLang="en-US"/>
          </a:p>
        </p:txBody>
      </p:sp>
    </p:spTree>
    <p:extLst>
      <p:ext uri="{BB962C8B-B14F-4D97-AF65-F5344CB8AC3E}">
        <p14:creationId xmlns:p14="http://schemas.microsoft.com/office/powerpoint/2010/main" val="1289004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G, maximize V and take D, fix D, and minimize V to get G. Where, given G, maximizing V evaluates the difference or distance between P_G and </a:t>
            </a:r>
            <a:r>
              <a:rPr lang="en-US" altLang="zh-CN" dirty="0" err="1"/>
              <a:t>P_data</a:t>
            </a:r>
            <a:r>
              <a:rPr lang="en-US" altLang="zh-CN" dirty="0"/>
              <a:t>.</a:t>
            </a:r>
          </a:p>
          <a:p>
            <a:r>
              <a:rPr lang="zh-CN" altLang="en-US" sz="1200" b="0" i="0" kern="1200" dirty="0">
                <a:solidFill>
                  <a:schemeClr val="tx1"/>
                </a:solidFill>
                <a:effectLst/>
                <a:latin typeface="+mn-lt"/>
                <a:ea typeface="+mn-ea"/>
                <a:cs typeface="+mn-cs"/>
              </a:rPr>
              <a:t>，有一个一代的 </a:t>
            </a:r>
            <a:r>
              <a:rPr lang="en-US" altLang="zh-CN" sz="1200" b="0" i="0" kern="1200" dirty="0">
                <a:solidFill>
                  <a:schemeClr val="tx1"/>
                </a:solidFill>
                <a:effectLst/>
                <a:latin typeface="+mn-lt"/>
                <a:ea typeface="+mn-ea"/>
                <a:cs typeface="+mn-cs"/>
              </a:rPr>
              <a:t>generator</a:t>
            </a:r>
            <a:r>
              <a:rPr lang="zh-CN" altLang="en-US" sz="1200" b="0" i="0" kern="1200" dirty="0">
                <a:solidFill>
                  <a:schemeClr val="tx1"/>
                </a:solidFill>
                <a:effectLst/>
                <a:latin typeface="+mn-lt"/>
                <a:ea typeface="+mn-ea"/>
                <a:cs typeface="+mn-cs"/>
              </a:rPr>
              <a:t>，它能生成一些很差的图片，然后有一个一代的 </a:t>
            </a:r>
            <a:r>
              <a:rPr lang="en-US" altLang="zh-CN" sz="1200" b="0" i="0" kern="1200" dirty="0">
                <a:solidFill>
                  <a:schemeClr val="tx1"/>
                </a:solidFill>
                <a:effectLst/>
                <a:latin typeface="+mn-lt"/>
                <a:ea typeface="+mn-ea"/>
                <a:cs typeface="+mn-cs"/>
              </a:rPr>
              <a:t>discriminator</a:t>
            </a:r>
            <a:r>
              <a:rPr lang="zh-CN" altLang="en-US" sz="1200" b="0" i="0" kern="1200" dirty="0">
                <a:solidFill>
                  <a:schemeClr val="tx1"/>
                </a:solidFill>
                <a:effectLst/>
                <a:latin typeface="+mn-lt"/>
                <a:ea typeface="+mn-ea"/>
                <a:cs typeface="+mn-cs"/>
              </a:rPr>
              <a:t>，它能准确的把生成的图片和真实的图片分类，简而言之，这个 </a:t>
            </a:r>
            <a:r>
              <a:rPr lang="en-US" altLang="zh-CN" sz="1200" b="0" i="0" kern="1200" dirty="0">
                <a:solidFill>
                  <a:schemeClr val="tx1"/>
                </a:solidFill>
                <a:effectLst/>
                <a:latin typeface="+mn-lt"/>
                <a:ea typeface="+mn-ea"/>
                <a:cs typeface="+mn-cs"/>
              </a:rPr>
              <a:t>discriminator </a:t>
            </a:r>
            <a:r>
              <a:rPr lang="zh-CN" altLang="en-US" sz="1200" b="0" i="0" kern="1200" dirty="0">
                <a:solidFill>
                  <a:schemeClr val="tx1"/>
                </a:solidFill>
                <a:effectLst/>
                <a:latin typeface="+mn-lt"/>
                <a:ea typeface="+mn-ea"/>
                <a:cs typeface="+mn-cs"/>
              </a:rPr>
              <a:t>就是一个二分类器</a:t>
            </a:r>
            <a:r>
              <a:rPr lang="en-US" altLang="zh-CN" sz="1200" b="0" i="0" kern="1200" dirty="0">
                <a:solidFill>
                  <a:schemeClr val="tx1"/>
                </a:solidFill>
                <a:effectLst/>
                <a:latin typeface="+mn-lt"/>
                <a:ea typeface="+mn-ea"/>
                <a:cs typeface="+mn-cs"/>
              </a:rPr>
              <a:t>Binary-classifier</a:t>
            </a:r>
            <a:r>
              <a:rPr lang="zh-CN" altLang="en-US" sz="1200" b="0" i="0" kern="1200" dirty="0">
                <a:solidFill>
                  <a:schemeClr val="tx1"/>
                </a:solidFill>
                <a:effectLst/>
                <a:latin typeface="+mn-lt"/>
                <a:ea typeface="+mn-ea"/>
                <a:cs typeface="+mn-cs"/>
              </a:rPr>
              <a:t>，对生成的图片输出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，对真实的图片输出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接着，开始训练出二代的 </a:t>
            </a:r>
            <a:r>
              <a:rPr lang="en-US" altLang="zh-CN" sz="1200" b="0" i="0" kern="1200" dirty="0">
                <a:solidFill>
                  <a:schemeClr val="tx1"/>
                </a:solidFill>
                <a:effectLst/>
                <a:latin typeface="+mn-lt"/>
                <a:ea typeface="+mn-ea"/>
                <a:cs typeface="+mn-cs"/>
              </a:rPr>
              <a:t>generator</a:t>
            </a:r>
            <a:r>
              <a:rPr lang="zh-CN" altLang="en-US" sz="1200" b="0" i="0" kern="1200" dirty="0">
                <a:solidFill>
                  <a:schemeClr val="tx1"/>
                </a:solidFill>
                <a:effectLst/>
                <a:latin typeface="+mn-lt"/>
                <a:ea typeface="+mn-ea"/>
                <a:cs typeface="+mn-cs"/>
              </a:rPr>
              <a:t>，它能生成稍好一点的图片，能够让一代的 </a:t>
            </a:r>
            <a:r>
              <a:rPr lang="en-US" altLang="zh-CN" sz="1200" b="0" i="0" kern="1200" dirty="0">
                <a:solidFill>
                  <a:schemeClr val="tx1"/>
                </a:solidFill>
                <a:effectLst/>
                <a:latin typeface="+mn-lt"/>
                <a:ea typeface="+mn-ea"/>
                <a:cs typeface="+mn-cs"/>
              </a:rPr>
              <a:t>discriminator </a:t>
            </a:r>
            <a:r>
              <a:rPr lang="zh-CN" altLang="en-US" sz="1200" b="0" i="0" kern="1200" dirty="0">
                <a:solidFill>
                  <a:schemeClr val="tx1"/>
                </a:solidFill>
                <a:effectLst/>
                <a:latin typeface="+mn-lt"/>
                <a:ea typeface="+mn-ea"/>
                <a:cs typeface="+mn-cs"/>
              </a:rPr>
              <a:t>认为这些生成的图片是真实的图片。然后会训练出一个二代的 </a:t>
            </a:r>
            <a:r>
              <a:rPr lang="en-US" altLang="zh-CN" sz="1200" b="0" i="0" kern="1200" dirty="0">
                <a:solidFill>
                  <a:schemeClr val="tx1"/>
                </a:solidFill>
                <a:effectLst/>
                <a:latin typeface="+mn-lt"/>
                <a:ea typeface="+mn-ea"/>
                <a:cs typeface="+mn-cs"/>
              </a:rPr>
              <a:t>discriminator</a:t>
            </a:r>
            <a:r>
              <a:rPr lang="zh-CN" altLang="en-US" sz="1200" b="0" i="0" kern="1200" dirty="0">
                <a:solidFill>
                  <a:schemeClr val="tx1"/>
                </a:solidFill>
                <a:effectLst/>
                <a:latin typeface="+mn-lt"/>
                <a:ea typeface="+mn-ea"/>
                <a:cs typeface="+mn-cs"/>
              </a:rPr>
              <a:t>，它能准确的识别出真实的图片，和二代 </a:t>
            </a:r>
            <a:r>
              <a:rPr lang="en-US" altLang="zh-CN" sz="1200" b="0" i="0" kern="1200" dirty="0">
                <a:solidFill>
                  <a:schemeClr val="tx1"/>
                </a:solidFill>
                <a:effectLst/>
                <a:latin typeface="+mn-lt"/>
                <a:ea typeface="+mn-ea"/>
                <a:cs typeface="+mn-cs"/>
              </a:rPr>
              <a:t>generator </a:t>
            </a:r>
            <a:r>
              <a:rPr lang="zh-CN" altLang="en-US" sz="1200" b="0" i="0" kern="1200" dirty="0">
                <a:solidFill>
                  <a:schemeClr val="tx1"/>
                </a:solidFill>
                <a:effectLst/>
                <a:latin typeface="+mn-lt"/>
                <a:ea typeface="+mn-ea"/>
                <a:cs typeface="+mn-cs"/>
              </a:rPr>
              <a:t>生成的图片。以此类推，会有三代，四代</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代的 </a:t>
            </a:r>
            <a:r>
              <a:rPr lang="en-US" altLang="zh-CN" sz="1200" b="0" i="0" kern="1200" dirty="0">
                <a:solidFill>
                  <a:schemeClr val="tx1"/>
                </a:solidFill>
                <a:effectLst/>
                <a:latin typeface="+mn-lt"/>
                <a:ea typeface="+mn-ea"/>
                <a:cs typeface="+mn-cs"/>
              </a:rPr>
              <a:t>generator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discriminator</a:t>
            </a:r>
            <a:r>
              <a:rPr lang="zh-CN" altLang="en-US" sz="1200" b="0" i="0" kern="1200" dirty="0">
                <a:solidFill>
                  <a:schemeClr val="tx1"/>
                </a:solidFill>
                <a:effectLst/>
                <a:latin typeface="+mn-lt"/>
                <a:ea typeface="+mn-ea"/>
                <a:cs typeface="+mn-cs"/>
              </a:rPr>
              <a:t>，最后 </a:t>
            </a:r>
            <a:r>
              <a:rPr lang="en-US" altLang="zh-CN" sz="1200" b="0" i="0" kern="1200" dirty="0">
                <a:solidFill>
                  <a:schemeClr val="tx1"/>
                </a:solidFill>
                <a:effectLst/>
                <a:latin typeface="+mn-lt"/>
                <a:ea typeface="+mn-ea"/>
                <a:cs typeface="+mn-cs"/>
              </a:rPr>
              <a:t>discriminator </a:t>
            </a:r>
            <a:r>
              <a:rPr lang="zh-CN" altLang="en-US" sz="1200" b="0" i="0" kern="1200" dirty="0">
                <a:solidFill>
                  <a:schemeClr val="tx1"/>
                </a:solidFill>
                <a:effectLst/>
                <a:latin typeface="+mn-lt"/>
                <a:ea typeface="+mn-ea"/>
                <a:cs typeface="+mn-cs"/>
              </a:rPr>
              <a:t>无法分辨生成的图片和真实图片，这个网络就拟合了。</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13</a:t>
            </a:fld>
            <a:endParaRPr lang="zh-CN" altLang="en-US"/>
          </a:p>
        </p:txBody>
      </p:sp>
    </p:spTree>
    <p:extLst>
      <p:ext uri="{BB962C8B-B14F-4D97-AF65-F5344CB8AC3E}">
        <p14:creationId xmlns:p14="http://schemas.microsoft.com/office/powerpoint/2010/main" val="184035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GANs have been known to be unstable to train, </a:t>
            </a:r>
            <a:r>
              <a:rPr lang="en-US" altLang="zh-CN" b="1" dirty="0"/>
              <a:t>often resulting in generators that produce nonsensical outputs.</a:t>
            </a:r>
            <a:r>
              <a:rPr lang="en-US" altLang="zh-CN" dirty="0"/>
              <a:t> There has been very limited published research in trying to understand and visualize what </a:t>
            </a:r>
            <a:r>
              <a:rPr lang="en-US" altLang="zh-CN" dirty="0" err="1"/>
              <a:t>GANslearn</a:t>
            </a:r>
            <a:r>
              <a:rPr lang="en-US" altLang="zh-CN" dirty="0"/>
              <a:t>, and the intermediate representations of multi-layer GANs</a:t>
            </a:r>
            <a:endParaRPr lang="zh-CN" altLang="en-US" dirty="0"/>
          </a:p>
          <a:p>
            <a:r>
              <a:rPr lang="en-US" altLang="zh-CN" dirty="0"/>
              <a:t>Because GANs input is noisy, which is always gaussian noise. You can image how difficult the thing is to use a random noise to generate a specific data.</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15</a:t>
            </a:fld>
            <a:endParaRPr lang="zh-CN" altLang="en-US"/>
          </a:p>
        </p:txBody>
      </p:sp>
    </p:spTree>
    <p:extLst>
      <p:ext uri="{BB962C8B-B14F-4D97-AF65-F5344CB8AC3E}">
        <p14:creationId xmlns:p14="http://schemas.microsoft.com/office/powerpoint/2010/main" val="230182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slides will explain these contribution.</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17</a:t>
            </a:fld>
            <a:endParaRPr lang="zh-CN" altLang="en-US"/>
          </a:p>
        </p:txBody>
      </p:sp>
    </p:spTree>
    <p:extLst>
      <p:ext uri="{BB962C8B-B14F-4D97-AF65-F5344CB8AC3E}">
        <p14:creationId xmlns:p14="http://schemas.microsoft.com/office/powerpoint/2010/main" val="3913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Multilayer perceptron \ any loss function</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18</a:t>
            </a:fld>
            <a:endParaRPr lang="zh-CN" altLang="en-US"/>
          </a:p>
        </p:txBody>
      </p:sp>
    </p:spTree>
    <p:extLst>
      <p:ext uri="{BB962C8B-B14F-4D97-AF65-F5344CB8AC3E}">
        <p14:creationId xmlns:p14="http://schemas.microsoft.com/office/powerpoint/2010/main" val="1326308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oscillation </a:t>
            </a:r>
            <a:r>
              <a:rPr lang="zh-CN" altLang="en-US" dirty="0"/>
              <a:t>震荡</a:t>
            </a:r>
          </a:p>
        </p:txBody>
      </p:sp>
      <p:sp>
        <p:nvSpPr>
          <p:cNvPr id="4" name="灯片编号占位符 3"/>
          <p:cNvSpPr>
            <a:spLocks noGrp="1"/>
          </p:cNvSpPr>
          <p:nvPr>
            <p:ph type="sldNum" sz="quarter" idx="5"/>
          </p:nvPr>
        </p:nvSpPr>
        <p:spPr/>
        <p:txBody>
          <a:bodyPr/>
          <a:lstStyle/>
          <a:p>
            <a:fld id="{AF31FF24-A5E6-47F4-963A-07D394F5FFE9}" type="slidenum">
              <a:rPr lang="zh-CN" altLang="en-US" smtClean="0"/>
              <a:t>20</a:t>
            </a:fld>
            <a:endParaRPr lang="zh-CN" altLang="en-US"/>
          </a:p>
        </p:txBody>
      </p:sp>
    </p:spTree>
    <p:extLst>
      <p:ext uri="{BB962C8B-B14F-4D97-AF65-F5344CB8AC3E}">
        <p14:creationId xmlns:p14="http://schemas.microsoft.com/office/powerpoint/2010/main" val="719042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21</a:t>
            </a:fld>
            <a:endParaRPr lang="zh-CN" altLang="en-US"/>
          </a:p>
        </p:txBody>
      </p:sp>
    </p:spTree>
    <p:extLst>
      <p:ext uri="{BB962C8B-B14F-4D97-AF65-F5344CB8AC3E}">
        <p14:creationId xmlns:p14="http://schemas.microsoft.com/office/powerpoint/2010/main" val="3622737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Help to guide us to optimize the parameter</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22</a:t>
            </a:fld>
            <a:endParaRPr lang="zh-CN" altLang="en-US"/>
          </a:p>
        </p:txBody>
      </p:sp>
    </p:spTree>
    <p:extLst>
      <p:ext uri="{BB962C8B-B14F-4D97-AF65-F5344CB8AC3E}">
        <p14:creationId xmlns:p14="http://schemas.microsoft.com/office/powerpoint/2010/main" val="2581738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thing is to know the representation of feature</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23</a:t>
            </a:fld>
            <a:endParaRPr lang="zh-CN" altLang="en-US"/>
          </a:p>
        </p:txBody>
      </p:sp>
    </p:spTree>
    <p:extLst>
      <p:ext uri="{BB962C8B-B14F-4D97-AF65-F5344CB8AC3E}">
        <p14:creationId xmlns:p14="http://schemas.microsoft.com/office/powerpoint/2010/main" val="102154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24</a:t>
            </a:fld>
            <a:endParaRPr lang="zh-CN" altLang="en-US"/>
          </a:p>
        </p:txBody>
      </p:sp>
    </p:spTree>
    <p:extLst>
      <p:ext uri="{BB962C8B-B14F-4D97-AF65-F5344CB8AC3E}">
        <p14:creationId xmlns:p14="http://schemas.microsoft.com/office/powerpoint/2010/main" val="2774261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We can use a multilayer perceptron, which we usually call it Deep neural network  </a:t>
            </a:r>
          </a:p>
          <a:p>
            <a:r>
              <a:rPr lang="en-US" altLang="zh-CN" sz="1200" b="0" i="0" kern="1200" dirty="0">
                <a:solidFill>
                  <a:schemeClr val="tx1"/>
                </a:solidFill>
                <a:effectLst/>
                <a:latin typeface="+mn-lt"/>
                <a:ea typeface="+mn-ea"/>
                <a:cs typeface="+mn-cs"/>
              </a:rPr>
              <a:t>The first model is undercomplete autoencoder.</a:t>
            </a:r>
          </a:p>
          <a:p>
            <a:r>
              <a:rPr lang="en-US" altLang="zh-CN" sz="1200" b="0" i="0" kern="1200" dirty="0">
                <a:solidFill>
                  <a:schemeClr val="tx1"/>
                </a:solidFill>
                <a:effectLst/>
                <a:latin typeface="+mn-lt"/>
                <a:ea typeface="+mn-ea"/>
                <a:cs typeface="+mn-cs"/>
              </a:rPr>
              <a:t>look at the picture</a:t>
            </a:r>
            <a:endParaRPr lang="en-US" altLang="zh-CN" dirty="0"/>
          </a:p>
          <a:p>
            <a:r>
              <a:rPr lang="en-US" altLang="zh-CN" dirty="0"/>
              <a:t>f is encoder and g is decoder . You can think the f and g is a pair of inverse function.</a:t>
            </a:r>
          </a:p>
          <a:p>
            <a:endParaRPr lang="en-US" altLang="zh-CN" dirty="0"/>
          </a:p>
          <a:p>
            <a:r>
              <a:rPr lang="en-US" altLang="zh-CN" dirty="0"/>
              <a:t> </a:t>
            </a:r>
          </a:p>
        </p:txBody>
      </p:sp>
      <p:sp>
        <p:nvSpPr>
          <p:cNvPr id="4" name="灯片编号占位符 3"/>
          <p:cNvSpPr>
            <a:spLocks noGrp="1"/>
          </p:cNvSpPr>
          <p:nvPr>
            <p:ph type="sldNum" sz="quarter" idx="5"/>
          </p:nvPr>
        </p:nvSpPr>
        <p:spPr/>
        <p:txBody>
          <a:bodyPr/>
          <a:lstStyle/>
          <a:p>
            <a:fld id="{AF31FF24-A5E6-47F4-963A-07D394F5FFE9}" type="slidenum">
              <a:rPr lang="zh-CN" altLang="en-US" smtClean="0"/>
              <a:t>3</a:t>
            </a:fld>
            <a:endParaRPr lang="zh-CN" altLang="en-US"/>
          </a:p>
        </p:txBody>
      </p:sp>
    </p:spTree>
    <p:extLst>
      <p:ext uri="{BB962C8B-B14F-4D97-AF65-F5344CB8AC3E}">
        <p14:creationId xmlns:p14="http://schemas.microsoft.com/office/powerpoint/2010/main" val="1381088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25</a:t>
            </a:fld>
            <a:endParaRPr lang="zh-CN" altLang="en-US"/>
          </a:p>
        </p:txBody>
      </p:sp>
    </p:spTree>
    <p:extLst>
      <p:ext uri="{BB962C8B-B14F-4D97-AF65-F5344CB8AC3E}">
        <p14:creationId xmlns:p14="http://schemas.microsoft.com/office/powerpoint/2010/main" val="4003903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Many problems in image processing, computer graphics, and computer vision can be posed as “translating” an input image into a corresponding output image.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26</a:t>
            </a:fld>
            <a:endParaRPr lang="zh-CN" altLang="en-US"/>
          </a:p>
        </p:txBody>
      </p:sp>
    </p:spTree>
    <p:extLst>
      <p:ext uri="{BB962C8B-B14F-4D97-AF65-F5344CB8AC3E}">
        <p14:creationId xmlns:p14="http://schemas.microsoft.com/office/powerpoint/2010/main" val="663394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CNNs learn to minimize a loss function – an objective that scores the quality of results – and although the learning process is automatic, a lot of manual effort still goes into designing effective losses.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If we take a naive approach and ask the CNN to minimize the Euclidean/</a:t>
            </a:r>
            <a:r>
              <a:rPr lang="en-US" altLang="zh-CN" sz="1200" b="0" i="0" kern="1200" dirty="0" err="1">
                <a:solidFill>
                  <a:schemeClr val="tx1"/>
                </a:solidFill>
                <a:effectLst/>
                <a:latin typeface="+mn-lt"/>
                <a:ea typeface="+mn-ea"/>
                <a:cs typeface="+mn-cs"/>
              </a:rPr>
              <a:t>ju</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klidiən</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 distance between predicted and ground truth pixels, it will tend to produce blurry results. This is because Euclidean distance is minimized by averaging all plausible outputs, which causes blurring.</a:t>
            </a:r>
          </a:p>
          <a:p>
            <a:r>
              <a:rPr lang="zh-CN" altLang="en-US" sz="1200" b="0" i="0" kern="1200" dirty="0">
                <a:solidFill>
                  <a:schemeClr val="tx1"/>
                </a:solidFill>
                <a:effectLst/>
                <a:latin typeface="+mn-lt"/>
                <a:ea typeface="+mn-ea"/>
                <a:cs typeface="+mn-cs"/>
              </a:rPr>
              <a:t>（还是有点没解释清楚，）</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27</a:t>
            </a:fld>
            <a:endParaRPr lang="zh-CN" altLang="en-US"/>
          </a:p>
        </p:txBody>
      </p:sp>
    </p:spTree>
    <p:extLst>
      <p:ext uri="{BB962C8B-B14F-4D97-AF65-F5344CB8AC3E}">
        <p14:creationId xmlns:p14="http://schemas.microsoft.com/office/powerpoint/2010/main" val="938486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Encoder-Decoder Network has been used, but for many image conversion problems, there is a lot of low-level information that can be Shared between input and output, and passing it directly over the Network can be </a:t>
            </a:r>
            <a:r>
              <a:rPr lang="en-US" altLang="zh-CN" sz="1200" b="0" i="0" kern="1200" dirty="0" err="1">
                <a:solidFill>
                  <a:schemeClr val="tx1"/>
                </a:solidFill>
                <a:effectLst/>
                <a:latin typeface="+mn-lt"/>
                <a:ea typeface="+mn-ea"/>
                <a:cs typeface="+mn-cs"/>
              </a:rPr>
              <a:t>helpful.Add</a:t>
            </a:r>
            <a:r>
              <a:rPr lang="en-US" altLang="zh-CN" sz="1200" b="0" i="0" kern="1200" dirty="0">
                <a:solidFill>
                  <a:schemeClr val="tx1"/>
                </a:solidFill>
                <a:effectLst/>
                <a:latin typeface="+mn-lt"/>
                <a:ea typeface="+mn-ea"/>
                <a:cs typeface="+mn-cs"/>
              </a:rPr>
              <a:t> skip connections like u-net.</a:t>
            </a:r>
          </a:p>
          <a:p>
            <a:r>
              <a:rPr lang="en-US" altLang="zh-CN" sz="1200" b="0" i="0" kern="1200" dirty="0" err="1">
                <a:solidFill>
                  <a:schemeClr val="tx1"/>
                </a:solidFill>
                <a:effectLst/>
                <a:latin typeface="+mn-lt"/>
                <a:ea typeface="+mn-ea"/>
                <a:cs typeface="+mn-cs"/>
              </a:rPr>
              <a:t>PatchGANs</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The discriminator structure only punishes patch size structure. The discriminator classifies each N*N patch as true or false.</a:t>
            </a:r>
          </a:p>
          <a:p>
            <a:r>
              <a:rPr lang="zh-CN" altLang="en-US" dirty="0"/>
              <a:t>高频：信号的变化速度较快，一片图像的亮度较多且明显。</a:t>
            </a:r>
          </a:p>
        </p:txBody>
      </p:sp>
      <p:sp>
        <p:nvSpPr>
          <p:cNvPr id="4" name="灯片编号占位符 3"/>
          <p:cNvSpPr>
            <a:spLocks noGrp="1"/>
          </p:cNvSpPr>
          <p:nvPr>
            <p:ph type="sldNum" sz="quarter" idx="5"/>
          </p:nvPr>
        </p:nvSpPr>
        <p:spPr/>
        <p:txBody>
          <a:bodyPr/>
          <a:lstStyle/>
          <a:p>
            <a:fld id="{AF31FF24-A5E6-47F4-963A-07D394F5FFE9}" type="slidenum">
              <a:rPr lang="zh-CN" altLang="en-US" smtClean="0"/>
              <a:t>29</a:t>
            </a:fld>
            <a:endParaRPr lang="zh-CN" altLang="en-US"/>
          </a:p>
        </p:txBody>
      </p:sp>
    </p:spTree>
    <p:extLst>
      <p:ext uri="{BB962C8B-B14F-4D97-AF65-F5344CB8AC3E}">
        <p14:creationId xmlns:p14="http://schemas.microsoft.com/office/powerpoint/2010/main" val="270672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Previous approaches have found it beneficial to mix the GAN objective with a more traditional loss, such as L2 distance. The discriminator’s job remains unchanged, but the generator is tasked to not only fool the discriminator but also to be near the ground truth output in an L2 sense. We also explore this option, using L1 distance rather than L2 as L1 encourages less blurring.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为什么</a:t>
            </a:r>
            <a:r>
              <a:rPr lang="en-US" altLang="zh-CN" sz="1200" b="0" i="0" kern="1200" dirty="0">
                <a:solidFill>
                  <a:schemeClr val="tx1"/>
                </a:solidFill>
                <a:effectLst/>
                <a:latin typeface="+mn-lt"/>
                <a:ea typeface="+mn-ea"/>
                <a:cs typeface="+mn-cs"/>
              </a:rPr>
              <a:t>L1</a:t>
            </a:r>
            <a:r>
              <a:rPr lang="zh-CN" altLang="en-US" sz="1200" b="0" i="0" kern="1200" dirty="0">
                <a:solidFill>
                  <a:schemeClr val="tx1"/>
                </a:solidFill>
                <a:effectLst/>
                <a:latin typeface="+mn-lt"/>
                <a:ea typeface="+mn-ea"/>
                <a:cs typeface="+mn-cs"/>
              </a:rPr>
              <a:t>可以减少模糊？</a:t>
            </a:r>
            <a:r>
              <a:rPr lang="en-US" altLang="zh-CN"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30</a:t>
            </a:fld>
            <a:endParaRPr lang="zh-CN" altLang="en-US"/>
          </a:p>
        </p:txBody>
      </p:sp>
    </p:spTree>
    <p:extLst>
      <p:ext uri="{BB962C8B-B14F-4D97-AF65-F5344CB8AC3E}">
        <p14:creationId xmlns:p14="http://schemas.microsoft.com/office/powerpoint/2010/main" val="3493913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31</a:t>
            </a:fld>
            <a:endParaRPr lang="zh-CN" altLang="en-US"/>
          </a:p>
        </p:txBody>
      </p:sp>
    </p:spTree>
    <p:extLst>
      <p:ext uri="{BB962C8B-B14F-4D97-AF65-F5344CB8AC3E}">
        <p14:creationId xmlns:p14="http://schemas.microsoft.com/office/powerpoint/2010/main" val="662155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Image-to-image translation is a class of vision and graphics problems where the goal is to learn the mapping between an input image and an output image using a training set of aligned image pairs.</a:t>
            </a:r>
          </a:p>
          <a:p>
            <a:r>
              <a:rPr lang="en-US" altLang="zh-CN" sz="1200" b="0" i="0" kern="1200" dirty="0">
                <a:solidFill>
                  <a:schemeClr val="tx1"/>
                </a:solidFill>
                <a:effectLst/>
                <a:latin typeface="+mn-lt"/>
                <a:ea typeface="+mn-ea"/>
                <a:cs typeface="+mn-cs"/>
              </a:rPr>
              <a:t>using unpaired data , we just learn the translation of their styles. We don’t need to find paired data which is very difficult to find .</a:t>
            </a:r>
          </a:p>
          <a:p>
            <a:r>
              <a:rPr lang="en-US" altLang="zh-CN" sz="1200" b="0" i="0" kern="1200" dirty="0">
                <a:solidFill>
                  <a:schemeClr val="tx1"/>
                </a:solidFill>
                <a:effectLst/>
                <a:latin typeface="+mn-lt"/>
                <a:ea typeface="+mn-ea"/>
                <a:cs typeface="+mn-cs"/>
              </a:rPr>
              <a:t>Our goal is to learn a mapping G : X-&gt;Y such that the distribution of images from G(X) is indistinguishable from the distribution Y using an adversarial loss.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Our primary focus, on the other hand, is learning the mapping between two image collections, rather than between two specific images, by trying to capture correspondences between higher-level appearance structures. </a:t>
            </a:r>
          </a:p>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33</a:t>
            </a:fld>
            <a:endParaRPr lang="zh-CN" altLang="en-US"/>
          </a:p>
        </p:txBody>
      </p:sp>
    </p:spTree>
    <p:extLst>
      <p:ext uri="{BB962C8B-B14F-4D97-AF65-F5344CB8AC3E}">
        <p14:creationId xmlns:p14="http://schemas.microsoft.com/office/powerpoint/2010/main" val="3666755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34</a:t>
            </a:fld>
            <a:endParaRPr lang="zh-CN" altLang="en-US"/>
          </a:p>
        </p:txBody>
      </p:sp>
    </p:spTree>
    <p:extLst>
      <p:ext uri="{BB962C8B-B14F-4D97-AF65-F5344CB8AC3E}">
        <p14:creationId xmlns:p14="http://schemas.microsoft.com/office/powerpoint/2010/main" val="1191705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35</a:t>
            </a:fld>
            <a:endParaRPr lang="zh-CN" altLang="en-US"/>
          </a:p>
        </p:txBody>
      </p:sp>
    </p:spTree>
    <p:extLst>
      <p:ext uri="{BB962C8B-B14F-4D97-AF65-F5344CB8AC3E}">
        <p14:creationId xmlns:p14="http://schemas.microsoft.com/office/powerpoint/2010/main" val="301740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36</a:t>
            </a:fld>
            <a:endParaRPr lang="zh-CN" altLang="en-US"/>
          </a:p>
        </p:txBody>
      </p:sp>
    </p:spTree>
    <p:extLst>
      <p:ext uri="{BB962C8B-B14F-4D97-AF65-F5344CB8AC3E}">
        <p14:creationId xmlns:p14="http://schemas.microsoft.com/office/powerpoint/2010/main" val="8274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why we think it is undercomplete?</a:t>
            </a:r>
          </a:p>
          <a:p>
            <a:r>
              <a:rPr lang="en-US" altLang="zh-CN" sz="1200" b="0" i="0" kern="1200" dirty="0">
                <a:solidFill>
                  <a:schemeClr val="tx1"/>
                </a:solidFill>
                <a:effectLst/>
                <a:latin typeface="+mn-lt"/>
                <a:ea typeface="+mn-ea"/>
                <a:cs typeface="+mn-cs"/>
              </a:rPr>
              <a:t>Because we want to learn to reduce the dimension of the data presentation.</a:t>
            </a:r>
          </a:p>
          <a:p>
            <a:r>
              <a:rPr lang="en-US" altLang="zh-CN" sz="1200" b="0" i="0" kern="1200" dirty="0">
                <a:solidFill>
                  <a:schemeClr val="tx1"/>
                </a:solidFill>
                <a:effectLst/>
                <a:latin typeface="+mn-lt"/>
                <a:ea typeface="+mn-ea"/>
                <a:cs typeface="+mn-cs"/>
              </a:rPr>
              <a:t>The internal representation has a smaller dimension than the input. So inevitably we should discard some unimportant information.</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Here is a vivid example. Chess master-  layout of the chess – experience – reduce dimension</a:t>
            </a:r>
          </a:p>
          <a:p>
            <a:r>
              <a:rPr lang="zh-CN" altLang="en-US" sz="1200" b="0" i="0" kern="1200" dirty="0">
                <a:solidFill>
                  <a:schemeClr val="tx1"/>
                </a:solidFill>
                <a:effectLst/>
                <a:latin typeface="+mn-lt"/>
                <a:ea typeface="+mn-ea"/>
                <a:cs typeface="+mn-cs"/>
              </a:rPr>
              <a:t>记忆（</a:t>
            </a:r>
            <a:r>
              <a:rPr lang="en-US" altLang="zh-CN" sz="1200" b="0" i="0" kern="1200" dirty="0">
                <a:solidFill>
                  <a:schemeClr val="tx1"/>
                </a:solidFill>
                <a:effectLst/>
                <a:latin typeface="+mn-lt"/>
                <a:ea typeface="+mn-ea"/>
                <a:cs typeface="+mn-cs"/>
              </a:rPr>
              <a:t>memory</a:t>
            </a:r>
            <a:r>
              <a:rPr lang="zh-CN" altLang="en-US" sz="1200" b="0" i="0" kern="1200" dirty="0">
                <a:solidFill>
                  <a:schemeClr val="tx1"/>
                </a:solidFill>
                <a:effectLst/>
                <a:latin typeface="+mn-lt"/>
                <a:ea typeface="+mn-ea"/>
                <a:cs typeface="+mn-cs"/>
              </a:rPr>
              <a:t>）、感知（</a:t>
            </a:r>
            <a:r>
              <a:rPr lang="en-US" altLang="zh-CN" sz="1200" b="0" i="0" kern="1200" dirty="0">
                <a:solidFill>
                  <a:schemeClr val="tx1"/>
                </a:solidFill>
                <a:effectLst/>
                <a:latin typeface="+mn-lt"/>
                <a:ea typeface="+mn-ea"/>
                <a:cs typeface="+mn-cs"/>
              </a:rPr>
              <a:t>perception</a:t>
            </a:r>
            <a:r>
              <a:rPr lang="zh-CN" altLang="en-US" sz="1200" b="0" i="0" kern="1200" dirty="0">
                <a:solidFill>
                  <a:schemeClr val="tx1"/>
                </a:solidFill>
                <a:effectLst/>
                <a:latin typeface="+mn-lt"/>
                <a:ea typeface="+mn-ea"/>
                <a:cs typeface="+mn-cs"/>
              </a:rPr>
              <a:t>）、和模式匹配（</a:t>
            </a:r>
            <a:r>
              <a:rPr lang="en-US" altLang="zh-CN" sz="1200" b="0" i="0" kern="1200" dirty="0">
                <a:solidFill>
                  <a:schemeClr val="tx1"/>
                </a:solidFill>
                <a:effectLst/>
                <a:latin typeface="+mn-lt"/>
                <a:ea typeface="+mn-ea"/>
                <a:cs typeface="+mn-cs"/>
              </a:rPr>
              <a:t>pattern matching</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4</a:t>
            </a:fld>
            <a:endParaRPr lang="zh-CN" altLang="en-US"/>
          </a:p>
        </p:txBody>
      </p:sp>
    </p:spTree>
    <p:extLst>
      <p:ext uri="{BB962C8B-B14F-4D97-AF65-F5344CB8AC3E}">
        <p14:creationId xmlns:p14="http://schemas.microsoft.com/office/powerpoint/2010/main" val="2443512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with large enough capacity, a network can map the same set of input images to any random permutation of images in the target domain, where any of the learned mappings can induce an output distribution that matches the target distribution. Thus, adversarial losses alone cannot guarantee that the learned function can map an individual input xi to a desired output </a:t>
            </a:r>
            <a:r>
              <a:rPr lang="en-US" altLang="zh-CN" sz="1200" b="0" i="0" kern="1200" dirty="0" err="1">
                <a:solidFill>
                  <a:schemeClr val="tx1"/>
                </a:solidFill>
                <a:effectLst/>
                <a:latin typeface="+mn-lt"/>
                <a:ea typeface="+mn-ea"/>
                <a:cs typeface="+mn-cs"/>
              </a:rPr>
              <a:t>yi</a:t>
            </a:r>
            <a:r>
              <a:rPr lang="en-US" altLang="zh-CN" sz="1200" b="0" i="0" kern="1200" dirty="0">
                <a:solidFill>
                  <a:schemeClr val="tx1"/>
                </a:solidFill>
                <a:effectLst/>
                <a:latin typeface="+mn-lt"/>
                <a:ea typeface="+mn-ea"/>
                <a:cs typeface="+mn-cs"/>
              </a:rPr>
              <a:t>. To further reduce the space of possible mapping functions, we argue that the learned mapping functions should be cycle-consistent.</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37</a:t>
            </a:fld>
            <a:endParaRPr lang="zh-CN" altLang="en-US"/>
          </a:p>
        </p:txBody>
      </p:sp>
    </p:spTree>
    <p:extLst>
      <p:ext uri="{BB962C8B-B14F-4D97-AF65-F5344CB8AC3E}">
        <p14:creationId xmlns:p14="http://schemas.microsoft.com/office/powerpoint/2010/main" val="2916486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Style transfer</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41</a:t>
            </a:fld>
            <a:endParaRPr lang="zh-CN" altLang="en-US"/>
          </a:p>
        </p:txBody>
      </p:sp>
    </p:spTree>
    <p:extLst>
      <p:ext uri="{BB962C8B-B14F-4D97-AF65-F5344CB8AC3E}">
        <p14:creationId xmlns:p14="http://schemas.microsoft.com/office/powerpoint/2010/main" val="93300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Denoising autoencoder (DAE) is a type of autoencoder that receives damaged data as input and is trained to predict original undamaged data as input.</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5</a:t>
            </a:fld>
            <a:endParaRPr lang="zh-CN" altLang="en-US"/>
          </a:p>
        </p:txBody>
      </p:sp>
    </p:spTree>
    <p:extLst>
      <p:ext uri="{BB962C8B-B14F-4D97-AF65-F5344CB8AC3E}">
        <p14:creationId xmlns:p14="http://schemas.microsoft.com/office/powerpoint/2010/main" val="257990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Deep learning is widely used in Classification, Detection, image segmentation.</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6</a:t>
            </a:fld>
            <a:endParaRPr lang="zh-CN" altLang="en-US"/>
          </a:p>
        </p:txBody>
      </p:sp>
    </p:spTree>
    <p:extLst>
      <p:ext uri="{BB962C8B-B14F-4D97-AF65-F5344CB8AC3E}">
        <p14:creationId xmlns:p14="http://schemas.microsoft.com/office/powerpoint/2010/main" val="3996463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Many problems in image processing, graphics, and vision involve translating an input image into a corresponding output image. These problems are often treated with application-specific algorithms, even though the setting is always the same: map pixels to pixels. Adversarial nets are a general-purpose solution that appears to work well on a wide variety of these problems.</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7</a:t>
            </a:fld>
            <a:endParaRPr lang="zh-CN" altLang="en-US"/>
          </a:p>
        </p:txBody>
      </p:sp>
    </p:spTree>
    <p:extLst>
      <p:ext uri="{BB962C8B-B14F-4D97-AF65-F5344CB8AC3E}">
        <p14:creationId xmlns:p14="http://schemas.microsoft.com/office/powerpoint/2010/main" val="3404888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Ian Goodfellow, who proposed a generative adversarial network</a:t>
            </a:r>
          </a:p>
          <a:p>
            <a:r>
              <a:rPr lang="en-US" altLang="zh-CN" dirty="0"/>
              <a:t>The idea is from Two-way Game.(</a:t>
            </a:r>
            <a:r>
              <a:rPr lang="zh-CN" altLang="en-US" dirty="0"/>
              <a:t>双边博弈</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8</a:t>
            </a:fld>
            <a:endParaRPr lang="zh-CN" altLang="en-US"/>
          </a:p>
        </p:txBody>
      </p:sp>
    </p:spTree>
    <p:extLst>
      <p:ext uri="{BB962C8B-B14F-4D97-AF65-F5344CB8AC3E}">
        <p14:creationId xmlns:p14="http://schemas.microsoft.com/office/powerpoint/2010/main" val="2524452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Counterfeiters improve their ability to produce truer money, so that they can cheat the police. </a:t>
            </a:r>
          </a:p>
          <a:p>
            <a:r>
              <a:rPr lang="en-US" altLang="zh-CN" sz="1200" b="0" i="0" kern="1200" dirty="0">
                <a:solidFill>
                  <a:schemeClr val="tx1"/>
                </a:solidFill>
                <a:effectLst/>
                <a:latin typeface="+mn-lt"/>
                <a:ea typeface="+mn-ea"/>
                <a:cs typeface="+mn-cs"/>
              </a:rPr>
              <a:t>The police have improved their ability to detect counterfeit money, so that they can distinguish fake money.</a:t>
            </a:r>
          </a:p>
          <a:p>
            <a:r>
              <a:rPr lang="en-US" altLang="zh-CN" sz="1200" b="0" i="0" kern="1200" dirty="0">
                <a:solidFill>
                  <a:schemeClr val="tx1"/>
                </a:solidFill>
                <a:effectLst/>
                <a:latin typeface="+mn-lt"/>
                <a:ea typeface="+mn-ea"/>
                <a:cs typeface="+mn-cs"/>
              </a:rPr>
              <a:t>Counterfeiters and the police are improved together.  </a:t>
            </a:r>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9</a:t>
            </a:fld>
            <a:endParaRPr lang="zh-CN" altLang="en-US"/>
          </a:p>
        </p:txBody>
      </p:sp>
    </p:spTree>
    <p:extLst>
      <p:ext uri="{BB962C8B-B14F-4D97-AF65-F5344CB8AC3E}">
        <p14:creationId xmlns:p14="http://schemas.microsoft.com/office/powerpoint/2010/main" val="2838404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define D(x) discrimination to </a:t>
            </a:r>
            <a:r>
              <a:rPr lang="en-US" altLang="zh-CN" sz="1200" b="0" i="0" kern="1200" dirty="0">
                <a:solidFill>
                  <a:schemeClr val="tx1"/>
                </a:solidFill>
                <a:effectLst/>
                <a:latin typeface="+mn-lt"/>
                <a:ea typeface="+mn-ea"/>
                <a:cs typeface="+mn-cs"/>
              </a:rPr>
              <a:t>see if the sample is taken from the </a:t>
            </a:r>
            <a:r>
              <a:rPr lang="en-US" altLang="zh-CN" sz="1200" b="0" i="0" kern="1200" dirty="0" err="1">
                <a:solidFill>
                  <a:schemeClr val="tx1"/>
                </a:solidFill>
                <a:effectLst/>
                <a:latin typeface="+mn-lt"/>
                <a:ea typeface="+mn-ea"/>
                <a:cs typeface="+mn-cs"/>
              </a:rPr>
              <a:t>P_data</a:t>
            </a:r>
            <a:r>
              <a:rPr lang="en-US" altLang="zh-CN" sz="1200" b="0" i="0" kern="1200" dirty="0">
                <a:solidFill>
                  <a:schemeClr val="tx1"/>
                </a:solidFill>
                <a:effectLst/>
                <a:latin typeface="+mn-lt"/>
                <a:ea typeface="+mn-ea"/>
                <a:cs typeface="+mn-cs"/>
              </a:rPr>
              <a:t>(x) distribution.</a:t>
            </a:r>
          </a:p>
          <a:p>
            <a:r>
              <a:rPr lang="en-US" altLang="zh-CN" sz="1200" b="0" i="0" kern="1200" dirty="0">
                <a:solidFill>
                  <a:schemeClr val="tx1"/>
                </a:solidFill>
                <a:effectLst/>
                <a:latin typeface="+mn-lt"/>
                <a:ea typeface="+mn-ea"/>
                <a:cs typeface="+mn-cs"/>
              </a:rPr>
              <a:t>to maximize the value of this entry, we need to make the D(x) close to 0, so that means that the generator is not cheating D</a:t>
            </a:r>
          </a:p>
          <a:p>
            <a:endParaRPr lang="zh-CN" altLang="en-US" dirty="0"/>
          </a:p>
        </p:txBody>
      </p:sp>
      <p:sp>
        <p:nvSpPr>
          <p:cNvPr id="4" name="灯片编号占位符 3"/>
          <p:cNvSpPr>
            <a:spLocks noGrp="1"/>
          </p:cNvSpPr>
          <p:nvPr>
            <p:ph type="sldNum" sz="quarter" idx="5"/>
          </p:nvPr>
        </p:nvSpPr>
        <p:spPr/>
        <p:txBody>
          <a:bodyPr/>
          <a:lstStyle/>
          <a:p>
            <a:fld id="{AF31FF24-A5E6-47F4-963A-07D394F5FFE9}" type="slidenum">
              <a:rPr lang="zh-CN" altLang="en-US" smtClean="0"/>
              <a:t>10</a:t>
            </a:fld>
            <a:endParaRPr lang="zh-CN" altLang="en-US"/>
          </a:p>
        </p:txBody>
      </p:sp>
    </p:spTree>
    <p:extLst>
      <p:ext uri="{BB962C8B-B14F-4D97-AF65-F5344CB8AC3E}">
        <p14:creationId xmlns:p14="http://schemas.microsoft.com/office/powerpoint/2010/main" val="3133536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5F8E2-49B3-4622-B2D0-D1FB814CCC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1C66B92-6E30-4B2F-BFFB-FA45DC1EEC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6090D0B-CC0E-480B-87FB-5921D24C4B8F}"/>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5" name="页脚占位符 4">
            <a:extLst>
              <a:ext uri="{FF2B5EF4-FFF2-40B4-BE49-F238E27FC236}">
                <a16:creationId xmlns:a16="http://schemas.microsoft.com/office/drawing/2014/main" id="{93C8A803-D884-4679-8C5F-BA7D78427B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E2FB66-CBB7-461E-B335-EB98C81105DA}"/>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3531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D20DD-199D-4192-9BFC-DF13C56CF4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475B939-79CA-4EAA-9A80-30B3358296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3B4AA2-26D8-4A10-8942-F05EDCD9193A}"/>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5" name="页脚占位符 4">
            <a:extLst>
              <a:ext uri="{FF2B5EF4-FFF2-40B4-BE49-F238E27FC236}">
                <a16:creationId xmlns:a16="http://schemas.microsoft.com/office/drawing/2014/main" id="{414998D9-790E-497D-AEFA-2074A9B19D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09FA32-B146-4B6F-9832-2524F1F18C65}"/>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345445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E30CF6-3CFE-4DBD-A452-896F05366FB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6D9AE7E-E5FD-4AE5-9699-6892980EF29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82A801-7C65-4DBB-B58B-A3796FC8C86B}"/>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5" name="页脚占位符 4">
            <a:extLst>
              <a:ext uri="{FF2B5EF4-FFF2-40B4-BE49-F238E27FC236}">
                <a16:creationId xmlns:a16="http://schemas.microsoft.com/office/drawing/2014/main" id="{95153D5A-1D5F-4D31-A2F8-8447D65251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8738C8-5C35-4126-9627-57BDBB42C9F0}"/>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407914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51CB4-2903-41AB-8E3C-8BD21ACC0B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4FFCF5-5624-45EF-94FA-A66DDFE4B50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342709-847E-4395-A65E-C9B04D9F6D85}"/>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5" name="页脚占位符 4">
            <a:extLst>
              <a:ext uri="{FF2B5EF4-FFF2-40B4-BE49-F238E27FC236}">
                <a16:creationId xmlns:a16="http://schemas.microsoft.com/office/drawing/2014/main" id="{58A6ECC8-A786-47E5-8A3D-812A20C4C2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122BCF-0BD1-4B6C-8F1E-B09DB698EBF2}"/>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319730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CE61E-AE73-4041-A2B4-C1128510BDD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8AF4E33-1C9F-48A1-AA9F-262525E513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6BD1F24-3123-4EA8-B034-93D233A11159}"/>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5" name="页脚占位符 4">
            <a:extLst>
              <a:ext uri="{FF2B5EF4-FFF2-40B4-BE49-F238E27FC236}">
                <a16:creationId xmlns:a16="http://schemas.microsoft.com/office/drawing/2014/main" id="{99174A20-A4CB-461C-8B80-DC20156131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A5D1E1-3FBA-4B13-8321-49BF3EC9AB9D}"/>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265550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A6099-033E-4FA1-8CCC-31A07B5973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43C4DB-6C59-416C-A7D7-9F202E4DE3E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190CDFB-18C0-4CCC-9A0B-D2D3B9C5B2D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A6B8D41-B53A-4F9A-AE83-4C6D6305C598}"/>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6" name="页脚占位符 5">
            <a:extLst>
              <a:ext uri="{FF2B5EF4-FFF2-40B4-BE49-F238E27FC236}">
                <a16:creationId xmlns:a16="http://schemas.microsoft.com/office/drawing/2014/main" id="{89BCF85F-E3D9-4D2D-9CC1-00B6415D09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0EC359-DD50-48BB-9882-8F5E9AE15F74}"/>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3740626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FD802-DA50-43E0-B74B-82A463A0095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BDEABC-2061-4534-93C9-52E5F9C518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5EB379-4C0E-4AE2-9C3F-38DFF08CA21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C00BA7D-3C9C-446E-83B1-E7E6A34A5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256332-185B-4443-B375-0FB56DD26C8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A06674-0E6A-4D51-83F8-0959DB68A922}"/>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8" name="页脚占位符 7">
            <a:extLst>
              <a:ext uri="{FF2B5EF4-FFF2-40B4-BE49-F238E27FC236}">
                <a16:creationId xmlns:a16="http://schemas.microsoft.com/office/drawing/2014/main" id="{52D93A67-9879-41C5-9C9E-6AE5E5BD2FF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3625D0D-DE2C-487B-B11A-8F66B4BD42E5}"/>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23981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B12E1-76DC-47E8-9A8E-0A99785177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34EB60-DD54-4E0B-A06F-B6B228C5103A}"/>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4" name="页脚占位符 3">
            <a:extLst>
              <a:ext uri="{FF2B5EF4-FFF2-40B4-BE49-F238E27FC236}">
                <a16:creationId xmlns:a16="http://schemas.microsoft.com/office/drawing/2014/main" id="{D9B46BDA-15F8-4A35-9659-F7B1407157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424567F-D1AB-4FA1-9B7C-79AD341C8645}"/>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1976253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CEDAA3-BB8F-44EB-A7F8-EAB98B34D245}"/>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3" name="页脚占位符 2">
            <a:extLst>
              <a:ext uri="{FF2B5EF4-FFF2-40B4-BE49-F238E27FC236}">
                <a16:creationId xmlns:a16="http://schemas.microsoft.com/office/drawing/2014/main" id="{0B893BCC-2EA9-4573-ACF5-18BF78DDBF7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DC07F3-E475-450B-8A3F-E84E2B2AB1BD}"/>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3470317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8FB026-25B9-43C5-8054-63C7881149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1D6F2C0-3C4F-430E-9594-90457C9D8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C00A03-13D7-4B02-A919-26C7F88FEB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17B65B2-3760-4D21-8D41-46DB5CE2295B}"/>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6" name="页脚占位符 5">
            <a:extLst>
              <a:ext uri="{FF2B5EF4-FFF2-40B4-BE49-F238E27FC236}">
                <a16:creationId xmlns:a16="http://schemas.microsoft.com/office/drawing/2014/main" id="{76A9A42D-FE24-4FD0-9229-12FF73F18C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AC6193-DC10-4697-8E95-E7D3E3D136DB}"/>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3720500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104F3-A1EC-4CA1-B271-1715B2B363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8FBEA03-3B34-4BD2-87A4-C2B6958081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65D25B6-4F8A-4E07-B3D8-463DD79B66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B534E8-A136-46BD-B4C0-C0097B252C8C}"/>
              </a:ext>
            </a:extLst>
          </p:cNvPr>
          <p:cNvSpPr>
            <a:spLocks noGrp="1"/>
          </p:cNvSpPr>
          <p:nvPr>
            <p:ph type="dt" sz="half" idx="10"/>
          </p:nvPr>
        </p:nvSpPr>
        <p:spPr/>
        <p:txBody>
          <a:bodyPr/>
          <a:lstStyle/>
          <a:p>
            <a:fld id="{44227469-B7F9-4BB7-B7C9-8500981D2675}" type="datetimeFigureOut">
              <a:rPr lang="zh-CN" altLang="en-US" smtClean="0"/>
              <a:t>2019/8/9</a:t>
            </a:fld>
            <a:endParaRPr lang="zh-CN" altLang="en-US"/>
          </a:p>
        </p:txBody>
      </p:sp>
      <p:sp>
        <p:nvSpPr>
          <p:cNvPr id="6" name="页脚占位符 5">
            <a:extLst>
              <a:ext uri="{FF2B5EF4-FFF2-40B4-BE49-F238E27FC236}">
                <a16:creationId xmlns:a16="http://schemas.microsoft.com/office/drawing/2014/main" id="{775F7FA0-A82D-4BBA-8E8B-4E5555F459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A61BB0-7AF1-49FF-A280-E0C88B4DCC88}"/>
              </a:ext>
            </a:extLst>
          </p:cNvPr>
          <p:cNvSpPr>
            <a:spLocks noGrp="1"/>
          </p:cNvSpPr>
          <p:nvPr>
            <p:ph type="sldNum" sz="quarter" idx="12"/>
          </p:nvPr>
        </p:nvSpPr>
        <p:spPr/>
        <p:txBody>
          <a:body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1580733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D61E3DA-E23A-4E10-AD08-5EBBE1CAF6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28CCE36-E27A-4B68-9390-5DDD849A42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EE7F1F-7265-4DB2-B603-883DF790F4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27469-B7F9-4BB7-B7C9-8500981D2675}" type="datetimeFigureOut">
              <a:rPr lang="zh-CN" altLang="en-US" smtClean="0"/>
              <a:t>2019/8/9</a:t>
            </a:fld>
            <a:endParaRPr lang="zh-CN" altLang="en-US"/>
          </a:p>
        </p:txBody>
      </p:sp>
      <p:sp>
        <p:nvSpPr>
          <p:cNvPr id="5" name="页脚占位符 4">
            <a:extLst>
              <a:ext uri="{FF2B5EF4-FFF2-40B4-BE49-F238E27FC236}">
                <a16:creationId xmlns:a16="http://schemas.microsoft.com/office/drawing/2014/main" id="{08E45BD5-67AE-4102-B945-AA324E0937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E3813DD-D747-4869-9CA2-5BF8F2C9B2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BF132-E34A-411F-8C00-AE2E5456F441}" type="slidenum">
              <a:rPr lang="zh-CN" altLang="en-US" smtClean="0"/>
              <a:t>‹#›</a:t>
            </a:fld>
            <a:endParaRPr lang="zh-CN" altLang="en-US"/>
          </a:p>
        </p:txBody>
      </p:sp>
    </p:spTree>
    <p:extLst>
      <p:ext uri="{BB962C8B-B14F-4D97-AF65-F5344CB8AC3E}">
        <p14:creationId xmlns:p14="http://schemas.microsoft.com/office/powerpoint/2010/main" val="1683362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thiswaifudoesnotexist.n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2AB46-AC22-47CE-B352-84EBBDEF4100}"/>
              </a:ext>
            </a:extLst>
          </p:cNvPr>
          <p:cNvSpPr>
            <a:spLocks noGrp="1"/>
          </p:cNvSpPr>
          <p:nvPr>
            <p:ph type="ctrTitle"/>
          </p:nvPr>
        </p:nvSpPr>
        <p:spPr>
          <a:xfrm>
            <a:off x="866931" y="685081"/>
            <a:ext cx="10668000" cy="2387600"/>
          </a:xfrm>
        </p:spPr>
        <p:txBody>
          <a:bodyPr>
            <a:normAutofit fontScale="90000"/>
          </a:bodyPr>
          <a:lstStyle/>
          <a:p>
            <a:r>
              <a:rPr lang="en-US" altLang="zh-CN" dirty="0">
                <a:latin typeface="Arial" panose="020B0604020202020204" pitchFamily="34" charset="0"/>
                <a:cs typeface="Arial" panose="020B0604020202020204" pitchFamily="34" charset="0"/>
              </a:rPr>
              <a:t>Generative Adversarial Network</a:t>
            </a:r>
            <a:br>
              <a:rPr lang="en-US" altLang="zh-CN" sz="4800" dirty="0">
                <a:latin typeface="Arial" panose="020B0604020202020204" pitchFamily="34" charset="0"/>
                <a:cs typeface="Arial" panose="020B0604020202020204" pitchFamily="34" charset="0"/>
              </a:rPr>
            </a:br>
            <a:r>
              <a:rPr lang="en-US" altLang="zh-CN" sz="4800" dirty="0">
                <a:latin typeface="Arial" panose="020B0604020202020204" pitchFamily="34" charset="0"/>
                <a:cs typeface="Arial" panose="020B0604020202020204" pitchFamily="34" charset="0"/>
              </a:rPr>
              <a:t>GAN-DCGAN-CGAN-</a:t>
            </a:r>
            <a:r>
              <a:rPr lang="en-US" altLang="zh-CN" sz="4800" dirty="0" err="1">
                <a:latin typeface="Arial" panose="020B0604020202020204" pitchFamily="34" charset="0"/>
                <a:cs typeface="Arial" panose="020B0604020202020204" pitchFamily="34" charset="0"/>
              </a:rPr>
              <a:t>CycleGAN</a:t>
            </a:r>
            <a:endParaRPr lang="zh-CN" altLang="en-US" sz="4800" dirty="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F1DA201E-3D38-42D2-B3D4-17B7A6FC6838}"/>
              </a:ext>
            </a:extLst>
          </p:cNvPr>
          <p:cNvSpPr>
            <a:spLocks noGrp="1"/>
          </p:cNvSpPr>
          <p:nvPr>
            <p:ph type="subTitle" idx="1"/>
          </p:nvPr>
        </p:nvSpPr>
        <p:spPr>
          <a:xfrm>
            <a:off x="1523999" y="3429000"/>
            <a:ext cx="9144000" cy="1655762"/>
          </a:xfrm>
        </p:spPr>
        <p:txBody>
          <a:bodyPr>
            <a:normAutofit/>
          </a:bodyPr>
          <a:lstStyle/>
          <a:p>
            <a:r>
              <a:rPr lang="en-US" altLang="zh-CN" sz="3200" dirty="0" err="1">
                <a:solidFill>
                  <a:schemeClr val="tx1">
                    <a:lumMod val="65000"/>
                    <a:lumOff val="35000"/>
                  </a:schemeClr>
                </a:solidFill>
                <a:latin typeface="Arial" panose="020B0604020202020204" pitchFamily="34" charset="0"/>
                <a:cs typeface="Arial" panose="020B0604020202020204" pitchFamily="34" charset="0"/>
              </a:rPr>
              <a:t>JingTian</a:t>
            </a:r>
            <a:r>
              <a:rPr lang="en-US" altLang="zh-CN" sz="3200" dirty="0">
                <a:solidFill>
                  <a:schemeClr val="tx1">
                    <a:lumMod val="65000"/>
                    <a:lumOff val="35000"/>
                  </a:schemeClr>
                </a:solidFill>
                <a:latin typeface="Arial" panose="020B0604020202020204" pitchFamily="34" charset="0"/>
                <a:cs typeface="Arial" panose="020B0604020202020204" pitchFamily="34" charset="0"/>
              </a:rPr>
              <a:t> Zhang</a:t>
            </a:r>
            <a:endParaRPr lang="zh-CN" altLang="en-US" sz="3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ABA8EB78-14AC-4A97-9BC0-C8194FE127EC}"/>
              </a:ext>
            </a:extLst>
          </p:cNvPr>
          <p:cNvSpPr txBox="1"/>
          <p:nvPr/>
        </p:nvSpPr>
        <p:spPr>
          <a:xfrm>
            <a:off x="1863777" y="4826913"/>
            <a:ext cx="8674308" cy="861774"/>
          </a:xfrm>
          <a:prstGeom prst="rect">
            <a:avLst/>
          </a:prstGeom>
          <a:noFill/>
        </p:spPr>
        <p:txBody>
          <a:bodyPr wrap="square" rtlCol="0">
            <a:spAutoFit/>
          </a:bodyPr>
          <a:lstStyle/>
          <a:p>
            <a:pPr algn="ctr"/>
            <a:r>
              <a:rPr lang="en-US" altLang="zh-CN" sz="3200" dirty="0">
                <a:solidFill>
                  <a:schemeClr val="dk1"/>
                </a:solidFill>
                <a:latin typeface="Arial" panose="020B0604020202020204" pitchFamily="34" charset="0"/>
                <a:cs typeface="Arial" panose="020B0604020202020204" pitchFamily="34" charset="0"/>
              </a:rPr>
              <a:t>Advisor: Professor </a:t>
            </a:r>
            <a:r>
              <a:rPr lang="en-US" altLang="zh-CN" sz="3200" dirty="0" err="1">
                <a:solidFill>
                  <a:schemeClr val="dk1"/>
                </a:solidFill>
                <a:latin typeface="Arial" panose="020B0604020202020204" pitchFamily="34" charset="0"/>
                <a:cs typeface="Arial" panose="020B0604020202020204" pitchFamily="34" charset="0"/>
              </a:rPr>
              <a:t>Beilun</a:t>
            </a:r>
            <a:r>
              <a:rPr lang="en-US" altLang="zh-CN" sz="3200" dirty="0">
                <a:solidFill>
                  <a:schemeClr val="dk1"/>
                </a:solidFill>
                <a:latin typeface="Arial" panose="020B0604020202020204" pitchFamily="34" charset="0"/>
                <a:cs typeface="Arial" panose="020B0604020202020204" pitchFamily="34" charset="0"/>
              </a:rPr>
              <a:t> Wang</a:t>
            </a:r>
            <a:endParaRPr lang="en-US" altLang="zh-CN" sz="3200" dirty="0">
              <a:latin typeface="Arial" panose="020B0604020202020204" pitchFamily="34" charset="0"/>
              <a:cs typeface="Arial" panose="020B0604020202020204" pitchFamily="34" charset="0"/>
            </a:endParaRPr>
          </a:p>
          <a:p>
            <a:endParaRPr lang="zh-CN" altLang="en-US" dirty="0"/>
          </a:p>
        </p:txBody>
      </p:sp>
      <p:sp>
        <p:nvSpPr>
          <p:cNvPr id="5" name="文本框 4">
            <a:extLst>
              <a:ext uri="{FF2B5EF4-FFF2-40B4-BE49-F238E27FC236}">
                <a16:creationId xmlns:a16="http://schemas.microsoft.com/office/drawing/2014/main" id="{A9A0D1BB-2B48-41D2-BE51-008D35A1D71D}"/>
              </a:ext>
            </a:extLst>
          </p:cNvPr>
          <p:cNvSpPr txBox="1"/>
          <p:nvPr/>
        </p:nvSpPr>
        <p:spPr>
          <a:xfrm>
            <a:off x="4567003" y="5644896"/>
            <a:ext cx="3057993" cy="400110"/>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July 4th, 2019</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825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87A87-C677-42AF-AEE9-891D29565903}"/>
              </a:ext>
            </a:extLst>
          </p:cNvPr>
          <p:cNvSpPr>
            <a:spLocks noGrp="1"/>
          </p:cNvSpPr>
          <p:nvPr>
            <p:ph type="title"/>
          </p:nvPr>
        </p:nvSpPr>
        <p:spPr/>
        <p:txBody>
          <a:bodyPr/>
          <a:lstStyle/>
          <a:p>
            <a:r>
              <a:rPr lang="en-US" altLang="zh-CN" dirty="0"/>
              <a:t>Formulation: </a:t>
            </a:r>
            <a:r>
              <a:rPr lang="en-US" altLang="zh-CN" dirty="0" err="1"/>
              <a:t>Maxmin</a:t>
            </a:r>
            <a:r>
              <a:rPr lang="en-US" altLang="zh-CN" dirty="0"/>
              <a:t>-Game function</a:t>
            </a:r>
            <a:endParaRPr lang="zh-CN" altLang="en-US" dirty="0"/>
          </a:p>
        </p:txBody>
      </p:sp>
      <p:pic>
        <p:nvPicPr>
          <p:cNvPr id="4" name="内容占位符 3">
            <a:extLst>
              <a:ext uri="{FF2B5EF4-FFF2-40B4-BE49-F238E27FC236}">
                <a16:creationId xmlns:a16="http://schemas.microsoft.com/office/drawing/2014/main" id="{329A36B1-09F9-4C76-9167-EC6A6CD46BA4}"/>
              </a:ext>
            </a:extLst>
          </p:cNvPr>
          <p:cNvPicPr>
            <a:picLocks noGrp="1" noChangeAspect="1"/>
          </p:cNvPicPr>
          <p:nvPr>
            <p:ph idx="1"/>
          </p:nvPr>
        </p:nvPicPr>
        <p:blipFill>
          <a:blip r:embed="rId3"/>
          <a:stretch>
            <a:fillRect/>
          </a:stretch>
        </p:blipFill>
        <p:spPr>
          <a:xfrm>
            <a:off x="943132" y="3636931"/>
            <a:ext cx="10705115" cy="880354"/>
          </a:xfrm>
          <a:prstGeom prst="rect">
            <a:avLst/>
          </a:prstGeom>
        </p:spPr>
      </p:pic>
      <p:pic>
        <p:nvPicPr>
          <p:cNvPr id="5" name="图片 4">
            <a:extLst>
              <a:ext uri="{FF2B5EF4-FFF2-40B4-BE49-F238E27FC236}">
                <a16:creationId xmlns:a16="http://schemas.microsoft.com/office/drawing/2014/main" id="{608E8AF7-A001-48C4-A729-FB7134875C48}"/>
              </a:ext>
            </a:extLst>
          </p:cNvPr>
          <p:cNvPicPr>
            <a:picLocks noChangeAspect="1"/>
          </p:cNvPicPr>
          <p:nvPr/>
        </p:nvPicPr>
        <p:blipFill>
          <a:blip r:embed="rId4"/>
          <a:stretch>
            <a:fillRect/>
          </a:stretch>
        </p:blipFill>
        <p:spPr>
          <a:xfrm>
            <a:off x="1173478" y="2852121"/>
            <a:ext cx="1133197" cy="737896"/>
          </a:xfrm>
          <a:prstGeom prst="rect">
            <a:avLst/>
          </a:prstGeom>
        </p:spPr>
      </p:pic>
      <p:pic>
        <p:nvPicPr>
          <p:cNvPr id="6" name="图片 5">
            <a:extLst>
              <a:ext uri="{FF2B5EF4-FFF2-40B4-BE49-F238E27FC236}">
                <a16:creationId xmlns:a16="http://schemas.microsoft.com/office/drawing/2014/main" id="{060FB756-98A9-47D6-AC81-0544F0A31422}"/>
              </a:ext>
            </a:extLst>
          </p:cNvPr>
          <p:cNvPicPr>
            <a:picLocks noChangeAspect="1"/>
          </p:cNvPicPr>
          <p:nvPr/>
        </p:nvPicPr>
        <p:blipFill>
          <a:blip r:embed="rId5"/>
          <a:stretch>
            <a:fillRect/>
          </a:stretch>
        </p:blipFill>
        <p:spPr>
          <a:xfrm>
            <a:off x="1174696" y="1690161"/>
            <a:ext cx="1381324" cy="1092211"/>
          </a:xfrm>
          <a:prstGeom prst="rect">
            <a:avLst/>
          </a:prstGeom>
        </p:spPr>
      </p:pic>
      <p:sp>
        <p:nvSpPr>
          <p:cNvPr id="7" name="文本框 6">
            <a:extLst>
              <a:ext uri="{FF2B5EF4-FFF2-40B4-BE49-F238E27FC236}">
                <a16:creationId xmlns:a16="http://schemas.microsoft.com/office/drawing/2014/main" id="{3847C156-9503-48F3-BCBD-102B54F801D2}"/>
              </a:ext>
            </a:extLst>
          </p:cNvPr>
          <p:cNvSpPr txBox="1"/>
          <p:nvPr/>
        </p:nvSpPr>
        <p:spPr>
          <a:xfrm>
            <a:off x="2698227" y="1851809"/>
            <a:ext cx="9683647" cy="646331"/>
          </a:xfrm>
          <a:prstGeom prst="rect">
            <a:avLst/>
          </a:prstGeom>
          <a:noFill/>
        </p:spPr>
        <p:txBody>
          <a:bodyPr wrap="square" rtlCol="0">
            <a:spAutoFit/>
          </a:bodyPr>
          <a:lstStyle/>
          <a:p>
            <a:r>
              <a:rPr lang="en-US" altLang="zh-CN" sz="3600" dirty="0"/>
              <a:t>: Generator’s output. generator’s data space.</a:t>
            </a:r>
            <a:endParaRPr lang="zh-CN" altLang="en-US" sz="3600" dirty="0"/>
          </a:p>
        </p:txBody>
      </p:sp>
      <p:sp>
        <p:nvSpPr>
          <p:cNvPr id="8" name="文本框 7">
            <a:extLst>
              <a:ext uri="{FF2B5EF4-FFF2-40B4-BE49-F238E27FC236}">
                <a16:creationId xmlns:a16="http://schemas.microsoft.com/office/drawing/2014/main" id="{76145C2C-E1C1-4288-93C4-E061F159ED44}"/>
              </a:ext>
            </a:extLst>
          </p:cNvPr>
          <p:cNvSpPr txBox="1"/>
          <p:nvPr/>
        </p:nvSpPr>
        <p:spPr>
          <a:xfrm>
            <a:off x="2698228" y="2852121"/>
            <a:ext cx="7165300" cy="646331"/>
          </a:xfrm>
          <a:prstGeom prst="rect">
            <a:avLst/>
          </a:prstGeom>
          <a:noFill/>
        </p:spPr>
        <p:txBody>
          <a:bodyPr wrap="square" rtlCol="0">
            <a:spAutoFit/>
          </a:bodyPr>
          <a:lstStyle/>
          <a:p>
            <a:r>
              <a:rPr lang="en-US" altLang="zh-CN" sz="3600" dirty="0"/>
              <a:t>: Discriminator’s output .  -&gt;1 or 0</a:t>
            </a:r>
            <a:endParaRPr lang="zh-CN" altLang="en-US" sz="3600" dirty="0"/>
          </a:p>
        </p:txBody>
      </p:sp>
      <p:sp>
        <p:nvSpPr>
          <p:cNvPr id="9" name="文本框 8">
            <a:extLst>
              <a:ext uri="{FF2B5EF4-FFF2-40B4-BE49-F238E27FC236}">
                <a16:creationId xmlns:a16="http://schemas.microsoft.com/office/drawing/2014/main" id="{211F36B7-ABF3-4A33-8DB5-4E1DD1F60598}"/>
              </a:ext>
            </a:extLst>
          </p:cNvPr>
          <p:cNvSpPr txBox="1"/>
          <p:nvPr/>
        </p:nvSpPr>
        <p:spPr>
          <a:xfrm>
            <a:off x="697355" y="4564199"/>
            <a:ext cx="3218640" cy="646331"/>
          </a:xfrm>
          <a:prstGeom prst="rect">
            <a:avLst/>
          </a:prstGeom>
          <a:noFill/>
        </p:spPr>
        <p:txBody>
          <a:bodyPr wrap="square" rtlCol="0">
            <a:spAutoFit/>
          </a:bodyPr>
          <a:lstStyle/>
          <a:p>
            <a:r>
              <a:rPr lang="en-US" altLang="zh-CN" sz="3600" b="1" dirty="0"/>
              <a:t>Explanation</a:t>
            </a:r>
            <a:endParaRPr lang="zh-CN" altLang="en-US" b="1" dirty="0"/>
          </a:p>
        </p:txBody>
      </p:sp>
      <p:pic>
        <p:nvPicPr>
          <p:cNvPr id="10" name="图片 9">
            <a:extLst>
              <a:ext uri="{FF2B5EF4-FFF2-40B4-BE49-F238E27FC236}">
                <a16:creationId xmlns:a16="http://schemas.microsoft.com/office/drawing/2014/main" id="{E3CE1890-5429-4FC3-A443-92A60EE4744E}"/>
              </a:ext>
            </a:extLst>
          </p:cNvPr>
          <p:cNvPicPr>
            <a:picLocks noChangeAspect="1"/>
          </p:cNvPicPr>
          <p:nvPr/>
        </p:nvPicPr>
        <p:blipFill>
          <a:blip r:embed="rId6"/>
          <a:stretch>
            <a:fillRect/>
          </a:stretch>
        </p:blipFill>
        <p:spPr>
          <a:xfrm>
            <a:off x="672475" y="5257444"/>
            <a:ext cx="3767090" cy="880353"/>
          </a:xfrm>
          <a:prstGeom prst="rect">
            <a:avLst/>
          </a:prstGeom>
        </p:spPr>
      </p:pic>
      <p:pic>
        <p:nvPicPr>
          <p:cNvPr id="12" name="图片 11">
            <a:extLst>
              <a:ext uri="{FF2B5EF4-FFF2-40B4-BE49-F238E27FC236}">
                <a16:creationId xmlns:a16="http://schemas.microsoft.com/office/drawing/2014/main" id="{865D84FE-15A6-4C01-B40D-56084EB06109}"/>
              </a:ext>
            </a:extLst>
          </p:cNvPr>
          <p:cNvPicPr>
            <a:picLocks noChangeAspect="1"/>
          </p:cNvPicPr>
          <p:nvPr/>
        </p:nvPicPr>
        <p:blipFill>
          <a:blip r:embed="rId7"/>
          <a:stretch>
            <a:fillRect/>
          </a:stretch>
        </p:blipFill>
        <p:spPr>
          <a:xfrm>
            <a:off x="668009" y="6116905"/>
            <a:ext cx="4060435" cy="693245"/>
          </a:xfrm>
          <a:prstGeom prst="rect">
            <a:avLst/>
          </a:prstGeom>
        </p:spPr>
      </p:pic>
      <p:sp>
        <p:nvSpPr>
          <p:cNvPr id="13" name="矩形 12">
            <a:extLst>
              <a:ext uri="{FF2B5EF4-FFF2-40B4-BE49-F238E27FC236}">
                <a16:creationId xmlns:a16="http://schemas.microsoft.com/office/drawing/2014/main" id="{E0CB542E-A808-4124-AF5E-DAD95941A694}"/>
              </a:ext>
            </a:extLst>
          </p:cNvPr>
          <p:cNvSpPr/>
          <p:nvPr/>
        </p:nvSpPr>
        <p:spPr>
          <a:xfrm>
            <a:off x="4728444" y="5487120"/>
            <a:ext cx="6638524" cy="400110"/>
          </a:xfrm>
          <a:prstGeom prst="rect">
            <a:avLst/>
          </a:prstGeom>
        </p:spPr>
        <p:txBody>
          <a:bodyPr wrap="square">
            <a:spAutoFit/>
          </a:bodyPr>
          <a:lstStyle/>
          <a:p>
            <a:r>
              <a:rPr lang="en-US" altLang="zh-CN" sz="2000" b="1" dirty="0"/>
              <a:t>the sample is taken from the </a:t>
            </a:r>
            <a:r>
              <a:rPr lang="en-US" altLang="zh-CN" sz="2000" b="1" dirty="0" err="1"/>
              <a:t>P_data</a:t>
            </a:r>
            <a:r>
              <a:rPr lang="en-US" altLang="zh-CN" sz="2000" b="1" dirty="0"/>
              <a:t>(x) distribution</a:t>
            </a:r>
            <a:endParaRPr lang="zh-CN" altLang="en-US" sz="2000" b="1" dirty="0"/>
          </a:p>
        </p:txBody>
      </p:sp>
      <p:sp>
        <p:nvSpPr>
          <p:cNvPr id="14" name="文本框 13">
            <a:extLst>
              <a:ext uri="{FF2B5EF4-FFF2-40B4-BE49-F238E27FC236}">
                <a16:creationId xmlns:a16="http://schemas.microsoft.com/office/drawing/2014/main" id="{567BB052-6FE8-45D3-B5D9-63EEB4688D2C}"/>
              </a:ext>
            </a:extLst>
          </p:cNvPr>
          <p:cNvSpPr txBox="1"/>
          <p:nvPr/>
        </p:nvSpPr>
        <p:spPr>
          <a:xfrm>
            <a:off x="4728444" y="6250898"/>
            <a:ext cx="6484199" cy="400110"/>
          </a:xfrm>
          <a:prstGeom prst="rect">
            <a:avLst/>
          </a:prstGeom>
          <a:noFill/>
        </p:spPr>
        <p:txBody>
          <a:bodyPr wrap="square" rtlCol="0">
            <a:spAutoFit/>
          </a:bodyPr>
          <a:lstStyle/>
          <a:p>
            <a:r>
              <a:rPr lang="en-US" altLang="zh-CN" sz="2000" b="1" dirty="0"/>
              <a:t>the sample is taken from the generator(x) distribution. </a:t>
            </a:r>
            <a:endParaRPr lang="zh-CN" altLang="en-US" sz="2000" b="1" dirty="0"/>
          </a:p>
        </p:txBody>
      </p:sp>
    </p:spTree>
    <p:extLst>
      <p:ext uri="{BB962C8B-B14F-4D97-AF65-F5344CB8AC3E}">
        <p14:creationId xmlns:p14="http://schemas.microsoft.com/office/powerpoint/2010/main" val="3329975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33EA0-3F21-46D5-B049-F5957BC9AC59}"/>
              </a:ext>
            </a:extLst>
          </p:cNvPr>
          <p:cNvSpPr>
            <a:spLocks noGrp="1"/>
          </p:cNvSpPr>
          <p:nvPr>
            <p:ph type="title"/>
          </p:nvPr>
        </p:nvSpPr>
        <p:spPr/>
        <p:txBody>
          <a:bodyPr/>
          <a:lstStyle/>
          <a:p>
            <a:r>
              <a:rPr lang="en-US" altLang="zh-CN" dirty="0"/>
              <a:t>Formulation: </a:t>
            </a:r>
            <a:r>
              <a:rPr lang="en-US" altLang="zh-CN" dirty="0" err="1"/>
              <a:t>Maxmin</a:t>
            </a:r>
            <a:r>
              <a:rPr lang="en-US" altLang="zh-CN" dirty="0"/>
              <a:t>-Game function</a:t>
            </a:r>
            <a:endParaRPr lang="zh-CN" altLang="en-US" dirty="0"/>
          </a:p>
        </p:txBody>
      </p:sp>
      <p:pic>
        <p:nvPicPr>
          <p:cNvPr id="5" name="内容占位符 3">
            <a:extLst>
              <a:ext uri="{FF2B5EF4-FFF2-40B4-BE49-F238E27FC236}">
                <a16:creationId xmlns:a16="http://schemas.microsoft.com/office/drawing/2014/main" id="{A264EEC8-3E4F-4FAB-9CB7-F0743C1B6195}"/>
              </a:ext>
            </a:extLst>
          </p:cNvPr>
          <p:cNvPicPr>
            <a:picLocks noChangeAspect="1"/>
          </p:cNvPicPr>
          <p:nvPr/>
        </p:nvPicPr>
        <p:blipFill>
          <a:blip r:embed="rId2"/>
          <a:stretch>
            <a:fillRect/>
          </a:stretch>
        </p:blipFill>
        <p:spPr>
          <a:xfrm>
            <a:off x="821550" y="5006147"/>
            <a:ext cx="11370450" cy="935069"/>
          </a:xfrm>
          <a:prstGeom prst="rect">
            <a:avLst/>
          </a:prstGeom>
        </p:spPr>
      </p:pic>
      <p:sp>
        <p:nvSpPr>
          <p:cNvPr id="6" name="内容占位符 5">
            <a:extLst>
              <a:ext uri="{FF2B5EF4-FFF2-40B4-BE49-F238E27FC236}">
                <a16:creationId xmlns:a16="http://schemas.microsoft.com/office/drawing/2014/main" id="{B95A2CF5-B502-4938-98CC-E563E53808EB}"/>
              </a:ext>
            </a:extLst>
          </p:cNvPr>
          <p:cNvSpPr>
            <a:spLocks noGrp="1"/>
          </p:cNvSpPr>
          <p:nvPr>
            <p:ph idx="1"/>
          </p:nvPr>
        </p:nvSpPr>
        <p:spPr>
          <a:xfrm>
            <a:off x="838200" y="1476518"/>
            <a:ext cx="10515600" cy="4351338"/>
          </a:xfrm>
        </p:spPr>
        <p:txBody>
          <a:bodyPr/>
          <a:lstStyle/>
          <a:p>
            <a:r>
              <a:rPr lang="en-US" altLang="zh-CN" dirty="0"/>
              <a:t>Discriminator’s target   </a:t>
            </a:r>
            <a:r>
              <a:rPr lang="en-US" altLang="zh-CN" dirty="0" err="1">
                <a:solidFill>
                  <a:schemeClr val="tx1">
                    <a:lumMod val="50000"/>
                    <a:lumOff val="50000"/>
                  </a:schemeClr>
                </a:solidFill>
              </a:rPr>
              <a:t>maxD</a:t>
            </a:r>
            <a:r>
              <a:rPr lang="en-US" altLang="zh-CN" dirty="0">
                <a:solidFill>
                  <a:schemeClr val="tx1">
                    <a:lumMod val="50000"/>
                    <a:lumOff val="50000"/>
                  </a:schemeClr>
                </a:solidFill>
              </a:rPr>
              <a:t>(x)-&gt;1 </a:t>
            </a:r>
            <a:r>
              <a:rPr lang="en-US" altLang="zh-CN" dirty="0" err="1">
                <a:solidFill>
                  <a:schemeClr val="tx1">
                    <a:lumMod val="50000"/>
                    <a:lumOff val="50000"/>
                  </a:schemeClr>
                </a:solidFill>
              </a:rPr>
              <a:t>minD</a:t>
            </a:r>
            <a:r>
              <a:rPr lang="en-US" altLang="zh-CN" dirty="0">
                <a:solidFill>
                  <a:schemeClr val="tx1">
                    <a:lumMod val="50000"/>
                    <a:lumOff val="50000"/>
                  </a:schemeClr>
                </a:solidFill>
              </a:rPr>
              <a:t>(G(z))-&gt;0</a:t>
            </a:r>
          </a:p>
          <a:p>
            <a:endParaRPr lang="en-US" altLang="zh-CN" dirty="0">
              <a:solidFill>
                <a:schemeClr val="tx1">
                  <a:lumMod val="50000"/>
                  <a:lumOff val="50000"/>
                </a:schemeClr>
              </a:solidFill>
            </a:endParaRPr>
          </a:p>
          <a:p>
            <a:pPr marL="0" indent="0">
              <a:buNone/>
            </a:pPr>
            <a:endParaRPr lang="en-US" altLang="zh-CN" dirty="0"/>
          </a:p>
          <a:p>
            <a:endParaRPr lang="en-US" altLang="zh-CN" dirty="0"/>
          </a:p>
          <a:p>
            <a:r>
              <a:rPr lang="en-US" altLang="zh-CN" dirty="0"/>
              <a:t>Generator’s target         </a:t>
            </a:r>
            <a:r>
              <a:rPr lang="en-US" altLang="zh-CN" dirty="0" err="1">
                <a:solidFill>
                  <a:schemeClr val="tx1">
                    <a:lumMod val="50000"/>
                    <a:lumOff val="50000"/>
                  </a:schemeClr>
                </a:solidFill>
              </a:rPr>
              <a:t>maxD</a:t>
            </a:r>
            <a:r>
              <a:rPr lang="en-US" altLang="zh-CN" dirty="0">
                <a:solidFill>
                  <a:schemeClr val="tx1">
                    <a:lumMod val="50000"/>
                    <a:lumOff val="50000"/>
                  </a:schemeClr>
                </a:solidFill>
              </a:rPr>
              <a:t>(G(z)) </a:t>
            </a:r>
            <a:endParaRPr lang="zh-CN" altLang="en-US" dirty="0">
              <a:solidFill>
                <a:schemeClr val="tx1">
                  <a:lumMod val="50000"/>
                  <a:lumOff val="50000"/>
                </a:schemeClr>
              </a:solidFill>
            </a:endParaRPr>
          </a:p>
        </p:txBody>
      </p:sp>
      <p:pic>
        <p:nvPicPr>
          <p:cNvPr id="7" name="图片 6">
            <a:extLst>
              <a:ext uri="{FF2B5EF4-FFF2-40B4-BE49-F238E27FC236}">
                <a16:creationId xmlns:a16="http://schemas.microsoft.com/office/drawing/2014/main" id="{9F08067B-4F35-40E0-893C-12A8B0EF025D}"/>
              </a:ext>
            </a:extLst>
          </p:cNvPr>
          <p:cNvPicPr>
            <a:picLocks noChangeAspect="1"/>
          </p:cNvPicPr>
          <p:nvPr/>
        </p:nvPicPr>
        <p:blipFill>
          <a:blip r:embed="rId3"/>
          <a:stretch>
            <a:fillRect/>
          </a:stretch>
        </p:blipFill>
        <p:spPr>
          <a:xfrm>
            <a:off x="1685160" y="4055920"/>
            <a:ext cx="7390476" cy="476190"/>
          </a:xfrm>
          <a:prstGeom prst="rect">
            <a:avLst/>
          </a:prstGeom>
        </p:spPr>
      </p:pic>
      <p:pic>
        <p:nvPicPr>
          <p:cNvPr id="8" name="图片 7">
            <a:extLst>
              <a:ext uri="{FF2B5EF4-FFF2-40B4-BE49-F238E27FC236}">
                <a16:creationId xmlns:a16="http://schemas.microsoft.com/office/drawing/2014/main" id="{EEF9694D-5B8D-4097-A43D-0AAC09A11D9B}"/>
              </a:ext>
            </a:extLst>
          </p:cNvPr>
          <p:cNvPicPr>
            <a:picLocks noChangeAspect="1"/>
          </p:cNvPicPr>
          <p:nvPr/>
        </p:nvPicPr>
        <p:blipFill>
          <a:blip r:embed="rId4"/>
          <a:stretch>
            <a:fillRect/>
          </a:stretch>
        </p:blipFill>
        <p:spPr>
          <a:xfrm>
            <a:off x="1377996" y="1963607"/>
            <a:ext cx="8004804" cy="838474"/>
          </a:xfrm>
          <a:prstGeom prst="rect">
            <a:avLst/>
          </a:prstGeom>
        </p:spPr>
      </p:pic>
    </p:spTree>
    <p:extLst>
      <p:ext uri="{BB962C8B-B14F-4D97-AF65-F5344CB8AC3E}">
        <p14:creationId xmlns:p14="http://schemas.microsoft.com/office/powerpoint/2010/main" val="1876886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CFBA4-B1CE-4EB4-B49D-FE7F99AE8311}"/>
              </a:ext>
            </a:extLst>
          </p:cNvPr>
          <p:cNvSpPr>
            <a:spLocks noGrp="1"/>
          </p:cNvSpPr>
          <p:nvPr>
            <p:ph type="title"/>
          </p:nvPr>
        </p:nvSpPr>
        <p:spPr/>
        <p:txBody>
          <a:bodyPr/>
          <a:lstStyle/>
          <a:p>
            <a:r>
              <a:rPr lang="en-US" altLang="zh-CN" dirty="0"/>
              <a:t>Formulation: </a:t>
            </a:r>
            <a:r>
              <a:rPr lang="en-US" altLang="zh-CN" dirty="0" err="1"/>
              <a:t>Maxmin</a:t>
            </a:r>
            <a:r>
              <a:rPr lang="en-US" altLang="zh-CN" dirty="0"/>
              <a:t>-Game function Graph</a:t>
            </a:r>
            <a:endParaRPr lang="zh-CN" altLang="en-US" dirty="0"/>
          </a:p>
        </p:txBody>
      </p:sp>
      <p:pic>
        <p:nvPicPr>
          <p:cNvPr id="4" name="内容占位符 3">
            <a:extLst>
              <a:ext uri="{FF2B5EF4-FFF2-40B4-BE49-F238E27FC236}">
                <a16:creationId xmlns:a16="http://schemas.microsoft.com/office/drawing/2014/main" id="{99353C90-9645-45F8-A010-6E1CC4937D70}"/>
              </a:ext>
            </a:extLst>
          </p:cNvPr>
          <p:cNvPicPr>
            <a:picLocks noGrp="1" noChangeAspect="1"/>
          </p:cNvPicPr>
          <p:nvPr>
            <p:ph idx="1"/>
          </p:nvPr>
        </p:nvPicPr>
        <p:blipFill>
          <a:blip r:embed="rId3"/>
          <a:stretch>
            <a:fillRect/>
          </a:stretch>
        </p:blipFill>
        <p:spPr>
          <a:xfrm>
            <a:off x="658319" y="1741006"/>
            <a:ext cx="10511262" cy="3375987"/>
          </a:xfrm>
          <a:prstGeom prst="rect">
            <a:avLst/>
          </a:prstGeom>
        </p:spPr>
      </p:pic>
      <p:sp>
        <p:nvSpPr>
          <p:cNvPr id="5" name="文本框 4">
            <a:extLst>
              <a:ext uri="{FF2B5EF4-FFF2-40B4-BE49-F238E27FC236}">
                <a16:creationId xmlns:a16="http://schemas.microsoft.com/office/drawing/2014/main" id="{3A1BB6D5-799B-43C5-95A8-7CE58056D939}"/>
              </a:ext>
            </a:extLst>
          </p:cNvPr>
          <p:cNvSpPr txBox="1"/>
          <p:nvPr/>
        </p:nvSpPr>
        <p:spPr>
          <a:xfrm>
            <a:off x="838200" y="5314737"/>
            <a:ext cx="8425721" cy="523220"/>
          </a:xfrm>
          <a:prstGeom prst="rect">
            <a:avLst/>
          </a:prstGeom>
          <a:noFill/>
        </p:spPr>
        <p:txBody>
          <a:bodyPr wrap="square" rtlCol="0">
            <a:spAutoFit/>
          </a:bodyPr>
          <a:lstStyle/>
          <a:p>
            <a:r>
              <a:rPr lang="en-US" altLang="zh-CN" sz="2800" b="1" dirty="0"/>
              <a:t>this minimax game has a global optimum for</a:t>
            </a:r>
            <a:endParaRPr lang="zh-CN" altLang="en-US" sz="2800" b="1" dirty="0"/>
          </a:p>
        </p:txBody>
      </p:sp>
      <p:pic>
        <p:nvPicPr>
          <p:cNvPr id="7" name="图片 6">
            <a:extLst>
              <a:ext uri="{FF2B5EF4-FFF2-40B4-BE49-F238E27FC236}">
                <a16:creationId xmlns:a16="http://schemas.microsoft.com/office/drawing/2014/main" id="{78AB9E57-FE4A-4401-907E-147202D9FE48}"/>
              </a:ext>
            </a:extLst>
          </p:cNvPr>
          <p:cNvPicPr>
            <a:picLocks noChangeAspect="1"/>
          </p:cNvPicPr>
          <p:nvPr/>
        </p:nvPicPr>
        <p:blipFill>
          <a:blip r:embed="rId4"/>
          <a:stretch>
            <a:fillRect/>
          </a:stretch>
        </p:blipFill>
        <p:spPr>
          <a:xfrm>
            <a:off x="8367340" y="4913566"/>
            <a:ext cx="3645292" cy="1325562"/>
          </a:xfrm>
          <a:prstGeom prst="rect">
            <a:avLst/>
          </a:prstGeom>
        </p:spPr>
      </p:pic>
    </p:spTree>
    <p:extLst>
      <p:ext uri="{BB962C8B-B14F-4D97-AF65-F5344CB8AC3E}">
        <p14:creationId xmlns:p14="http://schemas.microsoft.com/office/powerpoint/2010/main" val="176106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8F97C-56DF-4E4F-B770-DC1AEF4E4319}"/>
              </a:ext>
            </a:extLst>
          </p:cNvPr>
          <p:cNvSpPr>
            <a:spLocks noGrp="1"/>
          </p:cNvSpPr>
          <p:nvPr>
            <p:ph type="title"/>
          </p:nvPr>
        </p:nvSpPr>
        <p:spPr/>
        <p:txBody>
          <a:bodyPr/>
          <a:lstStyle/>
          <a:p>
            <a:r>
              <a:rPr lang="en-US" altLang="zh-CN" dirty="0"/>
              <a:t>Train:</a:t>
            </a:r>
            <a:r>
              <a:rPr lang="zh-CN" altLang="en-US" dirty="0"/>
              <a:t> </a:t>
            </a:r>
            <a:r>
              <a:rPr lang="en-US" altLang="zh-CN" dirty="0"/>
              <a:t>Alternate iteration</a:t>
            </a:r>
            <a:endParaRPr lang="zh-CN" altLang="en-US" dirty="0"/>
          </a:p>
        </p:txBody>
      </p:sp>
      <p:sp>
        <p:nvSpPr>
          <p:cNvPr id="3" name="内容占位符 2">
            <a:extLst>
              <a:ext uri="{FF2B5EF4-FFF2-40B4-BE49-F238E27FC236}">
                <a16:creationId xmlns:a16="http://schemas.microsoft.com/office/drawing/2014/main" id="{7CE31365-4E7B-42FE-A34A-FCC15718586E}"/>
              </a:ext>
            </a:extLst>
          </p:cNvPr>
          <p:cNvSpPr>
            <a:spLocks noGrp="1"/>
          </p:cNvSpPr>
          <p:nvPr>
            <p:ph idx="1"/>
          </p:nvPr>
        </p:nvSpPr>
        <p:spPr/>
        <p:txBody>
          <a:bodyPr/>
          <a:lstStyle/>
          <a:p>
            <a:r>
              <a:rPr lang="en-US" altLang="zh-CN" dirty="0"/>
              <a:t>The whole training is an iterative process. In fact, minimax game can be understood separately.</a:t>
            </a:r>
          </a:p>
          <a:p>
            <a:r>
              <a:rPr lang="en-US" altLang="zh-CN" dirty="0"/>
              <a:t>Alternate training D and G.</a:t>
            </a:r>
            <a:endParaRPr lang="zh-CN" altLang="en-US" dirty="0"/>
          </a:p>
        </p:txBody>
      </p:sp>
    </p:spTree>
    <p:extLst>
      <p:ext uri="{BB962C8B-B14F-4D97-AF65-F5344CB8AC3E}">
        <p14:creationId xmlns:p14="http://schemas.microsoft.com/office/powerpoint/2010/main" val="1514386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39C6E-614B-41F1-A541-F7550BD18FB1}"/>
              </a:ext>
            </a:extLst>
          </p:cNvPr>
          <p:cNvSpPr>
            <a:spLocks noGrp="1"/>
          </p:cNvSpPr>
          <p:nvPr>
            <p:ph type="title"/>
          </p:nvPr>
        </p:nvSpPr>
        <p:spPr/>
        <p:txBody>
          <a:bodyPr/>
          <a:lstStyle/>
          <a:p>
            <a:r>
              <a:rPr lang="en-US" altLang="zh-CN" dirty="0"/>
              <a:t>Result: GAN</a:t>
            </a:r>
            <a:endParaRPr lang="zh-CN" altLang="en-US" dirty="0"/>
          </a:p>
        </p:txBody>
      </p:sp>
      <p:pic>
        <p:nvPicPr>
          <p:cNvPr id="4" name="图片 3">
            <a:extLst>
              <a:ext uri="{FF2B5EF4-FFF2-40B4-BE49-F238E27FC236}">
                <a16:creationId xmlns:a16="http://schemas.microsoft.com/office/drawing/2014/main" id="{8DCE8D49-52B9-4828-BECF-9F038CD0A900}"/>
              </a:ext>
            </a:extLst>
          </p:cNvPr>
          <p:cNvPicPr>
            <a:picLocks noChangeAspect="1"/>
          </p:cNvPicPr>
          <p:nvPr/>
        </p:nvPicPr>
        <p:blipFill>
          <a:blip r:embed="rId2"/>
          <a:stretch>
            <a:fillRect/>
          </a:stretch>
        </p:blipFill>
        <p:spPr>
          <a:xfrm>
            <a:off x="1665144" y="1215835"/>
            <a:ext cx="8273335" cy="5277040"/>
          </a:xfrm>
          <a:prstGeom prst="rect">
            <a:avLst/>
          </a:prstGeom>
        </p:spPr>
      </p:pic>
    </p:spTree>
    <p:extLst>
      <p:ext uri="{BB962C8B-B14F-4D97-AF65-F5344CB8AC3E}">
        <p14:creationId xmlns:p14="http://schemas.microsoft.com/office/powerpoint/2010/main" val="295570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BD3C6-DE6F-4789-B4A4-59EE90C06A74}"/>
              </a:ext>
            </a:extLst>
          </p:cNvPr>
          <p:cNvSpPr>
            <a:spLocks noGrp="1"/>
          </p:cNvSpPr>
          <p:nvPr>
            <p:ph type="title"/>
          </p:nvPr>
        </p:nvSpPr>
        <p:spPr/>
        <p:txBody>
          <a:bodyPr/>
          <a:lstStyle/>
          <a:p>
            <a:r>
              <a:rPr lang="en-US" altLang="zh-CN" dirty="0"/>
              <a:t>GANs Problems:</a:t>
            </a:r>
            <a:endParaRPr lang="zh-CN" altLang="en-US" dirty="0"/>
          </a:p>
        </p:txBody>
      </p:sp>
      <p:sp>
        <p:nvSpPr>
          <p:cNvPr id="3" name="内容占位符 2">
            <a:extLst>
              <a:ext uri="{FF2B5EF4-FFF2-40B4-BE49-F238E27FC236}">
                <a16:creationId xmlns:a16="http://schemas.microsoft.com/office/drawing/2014/main" id="{A6738F98-54B7-4D7D-9F62-CB8731C4C274}"/>
              </a:ext>
            </a:extLst>
          </p:cNvPr>
          <p:cNvSpPr>
            <a:spLocks noGrp="1"/>
          </p:cNvSpPr>
          <p:nvPr>
            <p:ph idx="1"/>
          </p:nvPr>
        </p:nvSpPr>
        <p:spPr/>
        <p:txBody>
          <a:bodyPr/>
          <a:lstStyle/>
          <a:p>
            <a:r>
              <a:rPr lang="en-US" altLang="zh-CN" dirty="0"/>
              <a:t>unstable</a:t>
            </a:r>
          </a:p>
          <a:p>
            <a:r>
              <a:rPr lang="en-US" altLang="zh-CN" dirty="0"/>
              <a:t>limited in understand and visualize what GANs learn</a:t>
            </a:r>
          </a:p>
          <a:p>
            <a:r>
              <a:rPr lang="en-US" altLang="zh-CN" dirty="0"/>
              <a:t>noisy </a:t>
            </a:r>
          </a:p>
          <a:p>
            <a:r>
              <a:rPr lang="en-US" altLang="zh-CN" dirty="0"/>
              <a:t>difficult to understand</a:t>
            </a:r>
          </a:p>
          <a:p>
            <a:r>
              <a:rPr lang="en-US" altLang="zh-CN" dirty="0"/>
              <a:t>we want to know the intermediate representations of multi-layer GANs</a:t>
            </a:r>
          </a:p>
          <a:p>
            <a:pPr marL="0" indent="0">
              <a:buNone/>
            </a:pPr>
            <a:endParaRPr lang="en-US" altLang="zh-CN" dirty="0"/>
          </a:p>
        </p:txBody>
      </p:sp>
      <p:sp>
        <p:nvSpPr>
          <p:cNvPr id="5" name="文本框 4">
            <a:extLst>
              <a:ext uri="{FF2B5EF4-FFF2-40B4-BE49-F238E27FC236}">
                <a16:creationId xmlns:a16="http://schemas.microsoft.com/office/drawing/2014/main" id="{C6361B1C-8AF6-41B5-B01B-FEAD526C6AAE}"/>
              </a:ext>
            </a:extLst>
          </p:cNvPr>
          <p:cNvSpPr txBox="1"/>
          <p:nvPr/>
        </p:nvSpPr>
        <p:spPr>
          <a:xfrm>
            <a:off x="719528" y="4901783"/>
            <a:ext cx="10634272" cy="1569660"/>
          </a:xfrm>
          <a:prstGeom prst="rect">
            <a:avLst/>
          </a:prstGeom>
          <a:noFill/>
        </p:spPr>
        <p:txBody>
          <a:bodyPr wrap="square" rtlCol="0">
            <a:spAutoFit/>
          </a:bodyPr>
          <a:lstStyle/>
          <a:p>
            <a:r>
              <a:rPr lang="en-US" altLang="zh-CN" sz="3200" b="1" dirty="0"/>
              <a:t>So we research the deep convolutional GAN (DCGAN)</a:t>
            </a:r>
          </a:p>
          <a:p>
            <a:r>
              <a:rPr lang="en-US" altLang="zh-CN" sz="3200" b="1" dirty="0"/>
              <a:t>and Conditional GAN.</a:t>
            </a:r>
          </a:p>
          <a:p>
            <a:endParaRPr lang="zh-CN" altLang="en-US" sz="3200" b="1" dirty="0"/>
          </a:p>
        </p:txBody>
      </p:sp>
    </p:spTree>
    <p:extLst>
      <p:ext uri="{BB962C8B-B14F-4D97-AF65-F5344CB8AC3E}">
        <p14:creationId xmlns:p14="http://schemas.microsoft.com/office/powerpoint/2010/main" val="27821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DDFAE-9D1A-4BEB-B7BA-90044CB5E692}"/>
              </a:ext>
            </a:extLst>
          </p:cNvPr>
          <p:cNvSpPr>
            <a:spLocks noGrp="1"/>
          </p:cNvSpPr>
          <p:nvPr>
            <p:ph type="title"/>
          </p:nvPr>
        </p:nvSpPr>
        <p:spPr/>
        <p:txBody>
          <a:bodyPr/>
          <a:lstStyle/>
          <a:p>
            <a:r>
              <a:rPr lang="en-US" altLang="zh-CN" dirty="0"/>
              <a:t>How to solve it?</a:t>
            </a:r>
            <a:endParaRPr lang="zh-CN" altLang="en-US" dirty="0"/>
          </a:p>
        </p:txBody>
      </p:sp>
      <p:sp>
        <p:nvSpPr>
          <p:cNvPr id="3" name="内容占位符 2">
            <a:extLst>
              <a:ext uri="{FF2B5EF4-FFF2-40B4-BE49-F238E27FC236}">
                <a16:creationId xmlns:a16="http://schemas.microsoft.com/office/drawing/2014/main" id="{008A2A7C-43F8-42D1-8E57-4C4762173AA6}"/>
              </a:ext>
            </a:extLst>
          </p:cNvPr>
          <p:cNvSpPr>
            <a:spLocks noGrp="1"/>
          </p:cNvSpPr>
          <p:nvPr>
            <p:ph idx="1"/>
          </p:nvPr>
        </p:nvSpPr>
        <p:spPr/>
        <p:txBody>
          <a:bodyPr/>
          <a:lstStyle/>
          <a:p>
            <a:pPr marL="0" indent="0">
              <a:buNone/>
            </a:pPr>
            <a:r>
              <a:rPr lang="en-US" altLang="zh-CN" dirty="0"/>
              <a:t>Conditional GANs</a:t>
            </a:r>
          </a:p>
          <a:p>
            <a:pPr marL="0" indent="0">
              <a:buNone/>
            </a:pPr>
            <a:endParaRPr lang="en-US" altLang="zh-CN" dirty="0"/>
          </a:p>
          <a:p>
            <a:pPr marL="0" indent="0">
              <a:buNone/>
            </a:pPr>
            <a:r>
              <a:rPr lang="en-US" altLang="zh-CN" dirty="0"/>
              <a:t>But we still follow the process of history.</a:t>
            </a:r>
          </a:p>
          <a:p>
            <a:pPr marL="0" indent="0">
              <a:buNone/>
            </a:pPr>
            <a:endParaRPr lang="en-US" altLang="zh-CN" dirty="0"/>
          </a:p>
          <a:p>
            <a:pPr marL="0" indent="0">
              <a:buNone/>
            </a:pPr>
            <a:r>
              <a:rPr lang="en-US" altLang="zh-CN" dirty="0"/>
              <a:t>So the next part is deep convolutional GANs (DCGANs)</a:t>
            </a:r>
            <a:endParaRPr lang="zh-CN" altLang="en-US" dirty="0"/>
          </a:p>
        </p:txBody>
      </p:sp>
    </p:spTree>
    <p:extLst>
      <p:ext uri="{BB962C8B-B14F-4D97-AF65-F5344CB8AC3E}">
        <p14:creationId xmlns:p14="http://schemas.microsoft.com/office/powerpoint/2010/main" val="4231750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2B07F-F875-45C0-94FE-B7F60AD8382D}"/>
              </a:ext>
            </a:extLst>
          </p:cNvPr>
          <p:cNvSpPr>
            <a:spLocks noGrp="1"/>
          </p:cNvSpPr>
          <p:nvPr>
            <p:ph type="title"/>
          </p:nvPr>
        </p:nvSpPr>
        <p:spPr/>
        <p:txBody>
          <a:bodyPr/>
          <a:lstStyle/>
          <a:p>
            <a:r>
              <a:rPr lang="en-US" altLang="zh-CN" dirty="0"/>
              <a:t>DCGANs Contribution: </a:t>
            </a:r>
            <a:endParaRPr lang="zh-CN" altLang="en-US" dirty="0"/>
          </a:p>
        </p:txBody>
      </p:sp>
      <p:sp>
        <p:nvSpPr>
          <p:cNvPr id="3" name="内容占位符 2">
            <a:extLst>
              <a:ext uri="{FF2B5EF4-FFF2-40B4-BE49-F238E27FC236}">
                <a16:creationId xmlns:a16="http://schemas.microsoft.com/office/drawing/2014/main" id="{148696DD-9667-4774-923C-639FE8FD77AB}"/>
              </a:ext>
            </a:extLst>
          </p:cNvPr>
          <p:cNvSpPr>
            <a:spLocks noGrp="1"/>
          </p:cNvSpPr>
          <p:nvPr>
            <p:ph idx="1"/>
          </p:nvPr>
        </p:nvSpPr>
        <p:spPr/>
        <p:txBody>
          <a:bodyPr/>
          <a:lstStyle/>
          <a:p>
            <a:r>
              <a:rPr lang="en-US" altLang="zh-CN" dirty="0"/>
              <a:t>Stable Training</a:t>
            </a:r>
          </a:p>
          <a:p>
            <a:pPr lvl="1"/>
            <a:r>
              <a:rPr lang="en-US" altLang="zh-CN" dirty="0"/>
              <a:t>propose and evaluate a set of constraints on the architectural topology of Convolutional GANs. </a:t>
            </a:r>
          </a:p>
          <a:p>
            <a:r>
              <a:rPr lang="en-US" altLang="zh-CN" dirty="0"/>
              <a:t>Visualize the filters learnt by GANs</a:t>
            </a:r>
          </a:p>
          <a:p>
            <a:r>
              <a:rPr lang="en-US" altLang="zh-CN" dirty="0"/>
              <a:t>Interesting vector arithmetic properties</a:t>
            </a:r>
          </a:p>
          <a:p>
            <a:pPr lvl="1"/>
            <a:r>
              <a:rPr lang="en-US" altLang="zh-CN" dirty="0"/>
              <a:t>allowing for easy manipulation of many semantic qualities of generated samples.</a:t>
            </a:r>
          </a:p>
          <a:p>
            <a:pPr lvl="1"/>
            <a:endParaRPr lang="en-US" altLang="zh-CN" dirty="0"/>
          </a:p>
          <a:p>
            <a:endParaRPr lang="en-US" altLang="zh-CN" dirty="0"/>
          </a:p>
          <a:p>
            <a:pPr marL="457200" lvl="1" indent="0">
              <a:buNone/>
            </a:pPr>
            <a:endParaRPr lang="en-US" altLang="zh-CN" dirty="0"/>
          </a:p>
        </p:txBody>
      </p:sp>
    </p:spTree>
    <p:extLst>
      <p:ext uri="{BB962C8B-B14F-4D97-AF65-F5344CB8AC3E}">
        <p14:creationId xmlns:p14="http://schemas.microsoft.com/office/powerpoint/2010/main" val="2669811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AD4FD-EF5F-458E-9586-064EE1063926}"/>
              </a:ext>
            </a:extLst>
          </p:cNvPr>
          <p:cNvSpPr>
            <a:spLocks noGrp="1"/>
          </p:cNvSpPr>
          <p:nvPr>
            <p:ph type="title"/>
          </p:nvPr>
        </p:nvSpPr>
        <p:spPr/>
        <p:txBody>
          <a:bodyPr/>
          <a:lstStyle/>
          <a:p>
            <a:r>
              <a:rPr lang="en-US" altLang="zh-CN" dirty="0"/>
              <a:t>Stable Training 1:</a:t>
            </a:r>
            <a:endParaRPr lang="zh-CN" altLang="en-US" dirty="0"/>
          </a:p>
        </p:txBody>
      </p:sp>
      <p:pic>
        <p:nvPicPr>
          <p:cNvPr id="4" name="内容占位符 3">
            <a:extLst>
              <a:ext uri="{FF2B5EF4-FFF2-40B4-BE49-F238E27FC236}">
                <a16:creationId xmlns:a16="http://schemas.microsoft.com/office/drawing/2014/main" id="{ECDE5A95-DB37-4157-BC4A-84870E30F08A}"/>
              </a:ext>
            </a:extLst>
          </p:cNvPr>
          <p:cNvPicPr>
            <a:picLocks noGrp="1" noChangeAspect="1"/>
          </p:cNvPicPr>
          <p:nvPr>
            <p:ph idx="1"/>
          </p:nvPr>
        </p:nvPicPr>
        <p:blipFill>
          <a:blip r:embed="rId3"/>
          <a:stretch>
            <a:fillRect/>
          </a:stretch>
        </p:blipFill>
        <p:spPr>
          <a:xfrm>
            <a:off x="953749" y="2533667"/>
            <a:ext cx="9594954" cy="3959208"/>
          </a:xfrm>
          <a:prstGeom prst="rect">
            <a:avLst/>
          </a:prstGeom>
        </p:spPr>
      </p:pic>
      <p:sp>
        <p:nvSpPr>
          <p:cNvPr id="6" name="矩形 5">
            <a:extLst>
              <a:ext uri="{FF2B5EF4-FFF2-40B4-BE49-F238E27FC236}">
                <a16:creationId xmlns:a16="http://schemas.microsoft.com/office/drawing/2014/main" id="{DD4530B0-5D56-43F2-83D9-28F49903E11E}"/>
              </a:ext>
            </a:extLst>
          </p:cNvPr>
          <p:cNvSpPr/>
          <p:nvPr/>
        </p:nvSpPr>
        <p:spPr>
          <a:xfrm>
            <a:off x="545892" y="1732458"/>
            <a:ext cx="11326318" cy="1384995"/>
          </a:xfrm>
          <a:prstGeom prst="rect">
            <a:avLst/>
          </a:prstGeom>
        </p:spPr>
        <p:txBody>
          <a:bodyPr wrap="square">
            <a:spAutoFit/>
          </a:bodyPr>
          <a:lstStyle/>
          <a:p>
            <a:pPr marL="457200" indent="-457200">
              <a:buFont typeface="Arial" panose="020B0604020202020204" pitchFamily="34" charset="0"/>
              <a:buChar char="•"/>
            </a:pPr>
            <a:r>
              <a:rPr lang="en-US" altLang="zh-CN" sz="2800" dirty="0"/>
              <a:t>All Convolutional Net</a:t>
            </a:r>
          </a:p>
          <a:p>
            <a:pPr marL="914400" lvl="1" indent="-457200">
              <a:buFont typeface="Arial" panose="020B0604020202020204" pitchFamily="34" charset="0"/>
              <a:buChar char="•"/>
            </a:pPr>
            <a:r>
              <a:rPr lang="en-US" altLang="zh-CN" sz="2800" dirty="0"/>
              <a:t>Using</a:t>
            </a:r>
            <a:r>
              <a:rPr lang="zh-CN" altLang="en-US" sz="2800" dirty="0"/>
              <a:t> </a:t>
            </a:r>
            <a:r>
              <a:rPr lang="en-US" altLang="zh-CN" sz="2800" dirty="0" err="1"/>
              <a:t>strided</a:t>
            </a:r>
            <a:r>
              <a:rPr lang="en-US" altLang="zh-CN" sz="2800" dirty="0"/>
              <a:t> convolutions and</a:t>
            </a:r>
            <a:r>
              <a:rPr lang="zh-CN" altLang="en-US" sz="2800" dirty="0"/>
              <a:t> </a:t>
            </a:r>
            <a:r>
              <a:rPr lang="en-US" altLang="zh-CN" sz="2800" dirty="0"/>
              <a:t>fraction-</a:t>
            </a:r>
            <a:r>
              <a:rPr lang="en-US" altLang="zh-CN" sz="2800" dirty="0" err="1"/>
              <a:t>strided</a:t>
            </a:r>
            <a:r>
              <a:rPr lang="en-US" altLang="zh-CN" sz="2800" dirty="0"/>
              <a:t> convolution to replace any pooling layers</a:t>
            </a:r>
            <a:endParaRPr lang="zh-CN" altLang="en-US" sz="2800" dirty="0"/>
          </a:p>
        </p:txBody>
      </p:sp>
    </p:spTree>
    <p:extLst>
      <p:ext uri="{BB962C8B-B14F-4D97-AF65-F5344CB8AC3E}">
        <p14:creationId xmlns:p14="http://schemas.microsoft.com/office/powerpoint/2010/main" val="3991622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A9542-4D9D-47C3-80CC-30F8F79EF673}"/>
              </a:ext>
            </a:extLst>
          </p:cNvPr>
          <p:cNvSpPr>
            <a:spLocks noGrp="1"/>
          </p:cNvSpPr>
          <p:nvPr>
            <p:ph type="title"/>
          </p:nvPr>
        </p:nvSpPr>
        <p:spPr/>
        <p:txBody>
          <a:bodyPr/>
          <a:lstStyle/>
          <a:p>
            <a:r>
              <a:rPr lang="en-US" altLang="zh-CN" dirty="0"/>
              <a:t>Stable Training 2:</a:t>
            </a:r>
            <a:endParaRPr lang="zh-CN" altLang="en-US" dirty="0"/>
          </a:p>
        </p:txBody>
      </p:sp>
      <p:sp>
        <p:nvSpPr>
          <p:cNvPr id="3" name="内容占位符 2">
            <a:extLst>
              <a:ext uri="{FF2B5EF4-FFF2-40B4-BE49-F238E27FC236}">
                <a16:creationId xmlns:a16="http://schemas.microsoft.com/office/drawing/2014/main" id="{5E95D0B9-2515-4EAE-B49D-0665C2A6B107}"/>
              </a:ext>
            </a:extLst>
          </p:cNvPr>
          <p:cNvSpPr>
            <a:spLocks noGrp="1"/>
          </p:cNvSpPr>
          <p:nvPr>
            <p:ph idx="1"/>
          </p:nvPr>
        </p:nvSpPr>
        <p:spPr/>
        <p:txBody>
          <a:bodyPr/>
          <a:lstStyle/>
          <a:p>
            <a:r>
              <a:rPr lang="en-US" altLang="zh-CN" dirty="0"/>
              <a:t>Remove fully connected layer</a:t>
            </a:r>
          </a:p>
          <a:p>
            <a:pPr lvl="1"/>
            <a:r>
              <a:rPr lang="en-US" altLang="zh-CN" dirty="0"/>
              <a:t>To learn more features.</a:t>
            </a:r>
          </a:p>
          <a:p>
            <a:pPr lvl="1"/>
            <a:endParaRPr lang="zh-CN" altLang="en-US" dirty="0"/>
          </a:p>
        </p:txBody>
      </p:sp>
    </p:spTree>
    <p:extLst>
      <p:ext uri="{BB962C8B-B14F-4D97-AF65-F5344CB8AC3E}">
        <p14:creationId xmlns:p14="http://schemas.microsoft.com/office/powerpoint/2010/main" val="4010474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2765C-6439-46AF-839B-806571EDAB94}"/>
              </a:ext>
            </a:extLst>
          </p:cNvPr>
          <p:cNvSpPr>
            <a:spLocks noGrp="1"/>
          </p:cNvSpPr>
          <p:nvPr>
            <p:ph type="title"/>
          </p:nvPr>
        </p:nvSpPr>
        <p:spPr/>
        <p:txBody>
          <a:bodyPr/>
          <a:lstStyle/>
          <a:p>
            <a:r>
              <a:rPr lang="en-US" altLang="zh-CN" dirty="0"/>
              <a:t>Background: Auto-encoder</a:t>
            </a:r>
            <a:endParaRPr lang="zh-CN" altLang="en-US" dirty="0"/>
          </a:p>
        </p:txBody>
      </p:sp>
      <p:pic>
        <p:nvPicPr>
          <p:cNvPr id="4" name="内容占位符 3">
            <a:extLst>
              <a:ext uri="{FF2B5EF4-FFF2-40B4-BE49-F238E27FC236}">
                <a16:creationId xmlns:a16="http://schemas.microsoft.com/office/drawing/2014/main" id="{15D94CE6-A400-4322-AAE2-E71CDF424B38}"/>
              </a:ext>
            </a:extLst>
          </p:cNvPr>
          <p:cNvPicPr>
            <a:picLocks noGrp="1" noChangeAspect="1"/>
          </p:cNvPicPr>
          <p:nvPr>
            <p:ph idx="1"/>
          </p:nvPr>
        </p:nvPicPr>
        <p:blipFill>
          <a:blip r:embed="rId3"/>
          <a:stretch>
            <a:fillRect/>
          </a:stretch>
        </p:blipFill>
        <p:spPr>
          <a:xfrm>
            <a:off x="1627361" y="1560105"/>
            <a:ext cx="8937277" cy="2622151"/>
          </a:xfrm>
          <a:prstGeom prst="rect">
            <a:avLst/>
          </a:prstGeom>
        </p:spPr>
      </p:pic>
      <p:sp>
        <p:nvSpPr>
          <p:cNvPr id="5" name="文本框 4">
            <a:extLst>
              <a:ext uri="{FF2B5EF4-FFF2-40B4-BE49-F238E27FC236}">
                <a16:creationId xmlns:a16="http://schemas.microsoft.com/office/drawing/2014/main" id="{B12853BC-F6F5-4B5B-A964-6C43482D230A}"/>
              </a:ext>
            </a:extLst>
          </p:cNvPr>
          <p:cNvSpPr txBox="1"/>
          <p:nvPr/>
        </p:nvSpPr>
        <p:spPr>
          <a:xfrm>
            <a:off x="1154243" y="4946754"/>
            <a:ext cx="1959191" cy="461665"/>
          </a:xfrm>
          <a:prstGeom prst="rect">
            <a:avLst/>
          </a:prstGeom>
          <a:noFill/>
        </p:spPr>
        <p:txBody>
          <a:bodyPr wrap="none" rtlCol="0">
            <a:spAutoFit/>
          </a:bodyPr>
          <a:lstStyle/>
          <a:p>
            <a:r>
              <a:rPr lang="en-US" altLang="zh-CN" sz="2400" dirty="0"/>
              <a:t>Generation</a:t>
            </a:r>
            <a:r>
              <a:rPr lang="zh-CN" altLang="en-US" sz="2400" dirty="0"/>
              <a:t>？</a:t>
            </a:r>
          </a:p>
        </p:txBody>
      </p:sp>
    </p:spTree>
    <p:extLst>
      <p:ext uri="{BB962C8B-B14F-4D97-AF65-F5344CB8AC3E}">
        <p14:creationId xmlns:p14="http://schemas.microsoft.com/office/powerpoint/2010/main" val="1462431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0E429-340A-422D-A428-C260D7D9A796}"/>
              </a:ext>
            </a:extLst>
          </p:cNvPr>
          <p:cNvSpPr>
            <a:spLocks noGrp="1"/>
          </p:cNvSpPr>
          <p:nvPr>
            <p:ph type="title"/>
          </p:nvPr>
        </p:nvSpPr>
        <p:spPr/>
        <p:txBody>
          <a:bodyPr/>
          <a:lstStyle/>
          <a:p>
            <a:r>
              <a:rPr lang="en-US" altLang="zh-CN" dirty="0"/>
              <a:t>Stable Training 3:</a:t>
            </a:r>
            <a:endParaRPr lang="zh-CN" altLang="en-US" dirty="0"/>
          </a:p>
        </p:txBody>
      </p:sp>
      <p:sp>
        <p:nvSpPr>
          <p:cNvPr id="3" name="内容占位符 2">
            <a:extLst>
              <a:ext uri="{FF2B5EF4-FFF2-40B4-BE49-F238E27FC236}">
                <a16:creationId xmlns:a16="http://schemas.microsoft.com/office/drawing/2014/main" id="{03B66E98-F3C3-4FAA-82E4-EDA128DD5A72}"/>
              </a:ext>
            </a:extLst>
          </p:cNvPr>
          <p:cNvSpPr>
            <a:spLocks noGrp="1"/>
          </p:cNvSpPr>
          <p:nvPr>
            <p:ph idx="1"/>
          </p:nvPr>
        </p:nvSpPr>
        <p:spPr/>
        <p:txBody>
          <a:bodyPr/>
          <a:lstStyle/>
          <a:p>
            <a:r>
              <a:rPr lang="en-US" altLang="zh-CN" dirty="0"/>
              <a:t>Batch Normalization</a:t>
            </a:r>
          </a:p>
          <a:p>
            <a:pPr lvl="1"/>
            <a:r>
              <a:rPr lang="en-US" altLang="zh-CN" dirty="0"/>
              <a:t>stabilizes learning by normalizing the input to each unit to have zero mean and unit variance</a:t>
            </a:r>
          </a:p>
          <a:p>
            <a:pPr lvl="1"/>
            <a:r>
              <a:rPr lang="en-US" altLang="zh-CN" dirty="0"/>
              <a:t>This helps deal with training problems that arise due to poor initialization and helps gradient flow in deeper models. This proved critical to get deep generators to begin learning, preventing the generator from collapsing all samples to a single point which is a common failure mode observed in GANs.</a:t>
            </a:r>
          </a:p>
          <a:p>
            <a:pPr lvl="1"/>
            <a:r>
              <a:rPr lang="en-US" altLang="zh-CN" dirty="0"/>
              <a:t>Directly applying </a:t>
            </a:r>
            <a:r>
              <a:rPr lang="en-US" altLang="zh-CN" dirty="0" err="1"/>
              <a:t>batchnorm</a:t>
            </a:r>
            <a:r>
              <a:rPr lang="en-US" altLang="zh-CN" dirty="0"/>
              <a:t> to all layers. however, resulted in sample oscillation and model instability. This was avoided by not applying </a:t>
            </a:r>
            <a:r>
              <a:rPr lang="en-US" altLang="zh-CN" dirty="0" err="1"/>
              <a:t>batchnorm</a:t>
            </a:r>
            <a:r>
              <a:rPr lang="en-US" altLang="zh-CN" dirty="0"/>
              <a:t> to the generator output layer and the discriminator input layer.</a:t>
            </a:r>
          </a:p>
          <a:p>
            <a:endParaRPr lang="zh-CN" altLang="en-US" dirty="0"/>
          </a:p>
        </p:txBody>
      </p:sp>
    </p:spTree>
    <p:extLst>
      <p:ext uri="{BB962C8B-B14F-4D97-AF65-F5344CB8AC3E}">
        <p14:creationId xmlns:p14="http://schemas.microsoft.com/office/powerpoint/2010/main" val="4061914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61A64-0CBD-4D53-BEA0-3A16C8D74E21}"/>
              </a:ext>
            </a:extLst>
          </p:cNvPr>
          <p:cNvSpPr>
            <a:spLocks noGrp="1"/>
          </p:cNvSpPr>
          <p:nvPr>
            <p:ph type="title"/>
          </p:nvPr>
        </p:nvSpPr>
        <p:spPr/>
        <p:txBody>
          <a:bodyPr/>
          <a:lstStyle/>
          <a:p>
            <a:r>
              <a:rPr lang="en-US" altLang="zh-CN" dirty="0"/>
              <a:t>Stable Training 4:</a:t>
            </a:r>
            <a:endParaRPr lang="zh-CN" altLang="en-US" dirty="0"/>
          </a:p>
        </p:txBody>
      </p:sp>
      <p:sp>
        <p:nvSpPr>
          <p:cNvPr id="3" name="内容占位符 2">
            <a:extLst>
              <a:ext uri="{FF2B5EF4-FFF2-40B4-BE49-F238E27FC236}">
                <a16:creationId xmlns:a16="http://schemas.microsoft.com/office/drawing/2014/main" id="{D9F35197-ECF2-4737-9306-61BB188B12F0}"/>
              </a:ext>
            </a:extLst>
          </p:cNvPr>
          <p:cNvSpPr>
            <a:spLocks noGrp="1"/>
          </p:cNvSpPr>
          <p:nvPr>
            <p:ph idx="1"/>
          </p:nvPr>
        </p:nvSpPr>
        <p:spPr/>
        <p:txBody>
          <a:bodyPr/>
          <a:lstStyle/>
          <a:p>
            <a:r>
              <a:rPr lang="en-US" altLang="zh-CN" dirty="0"/>
              <a:t>Output layer Tanh \ Generator except output, other </a:t>
            </a:r>
            <a:r>
              <a:rPr lang="en-US" altLang="zh-CN" dirty="0" err="1"/>
              <a:t>ReLU</a:t>
            </a:r>
            <a:r>
              <a:rPr lang="en-US" altLang="zh-CN" dirty="0"/>
              <a:t> \ Discriminator all</a:t>
            </a:r>
            <a:r>
              <a:rPr lang="zh-CN" altLang="en-US" dirty="0"/>
              <a:t> </a:t>
            </a:r>
            <a:r>
              <a:rPr lang="en-US" altLang="zh-CN" dirty="0"/>
              <a:t>layer</a:t>
            </a:r>
            <a:r>
              <a:rPr lang="zh-CN" altLang="en-US" dirty="0"/>
              <a:t> </a:t>
            </a:r>
            <a:r>
              <a:rPr lang="en-US" altLang="zh-CN" dirty="0" err="1"/>
              <a:t>LeakyReLU</a:t>
            </a:r>
            <a:endParaRPr lang="en-US" altLang="zh-CN" dirty="0"/>
          </a:p>
          <a:p>
            <a:r>
              <a:rPr lang="en-US" altLang="zh-CN" dirty="0"/>
              <a:t>We observed that using a bounded activation allowed the model to learn more quickly to saturate and cover the color space of the training distribution.</a:t>
            </a:r>
          </a:p>
        </p:txBody>
      </p:sp>
    </p:spTree>
    <p:extLst>
      <p:ext uri="{BB962C8B-B14F-4D97-AF65-F5344CB8AC3E}">
        <p14:creationId xmlns:p14="http://schemas.microsoft.com/office/powerpoint/2010/main" val="3585878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F1FB7-152C-4FBC-81CB-139F51381EFE}"/>
              </a:ext>
            </a:extLst>
          </p:cNvPr>
          <p:cNvSpPr>
            <a:spLocks noGrp="1"/>
          </p:cNvSpPr>
          <p:nvPr>
            <p:ph type="title"/>
          </p:nvPr>
        </p:nvSpPr>
        <p:spPr/>
        <p:txBody>
          <a:bodyPr/>
          <a:lstStyle/>
          <a:p>
            <a:r>
              <a:rPr lang="en-US" altLang="zh-CN" dirty="0"/>
              <a:t>Visualize the filters</a:t>
            </a:r>
            <a:endParaRPr lang="zh-CN" altLang="en-US" dirty="0"/>
          </a:p>
        </p:txBody>
      </p:sp>
      <p:pic>
        <p:nvPicPr>
          <p:cNvPr id="4" name="内容占位符 3">
            <a:extLst>
              <a:ext uri="{FF2B5EF4-FFF2-40B4-BE49-F238E27FC236}">
                <a16:creationId xmlns:a16="http://schemas.microsoft.com/office/drawing/2014/main" id="{AFEA8A27-B50B-4515-9A27-82619356E7AE}"/>
              </a:ext>
            </a:extLst>
          </p:cNvPr>
          <p:cNvPicPr>
            <a:picLocks noGrp="1" noChangeAspect="1"/>
          </p:cNvPicPr>
          <p:nvPr>
            <p:ph idx="1"/>
          </p:nvPr>
        </p:nvPicPr>
        <p:blipFill>
          <a:blip r:embed="rId3"/>
          <a:stretch>
            <a:fillRect/>
          </a:stretch>
        </p:blipFill>
        <p:spPr>
          <a:xfrm>
            <a:off x="4327137" y="1386013"/>
            <a:ext cx="7722878" cy="5106862"/>
          </a:xfrm>
          <a:prstGeom prst="rect">
            <a:avLst/>
          </a:prstGeom>
        </p:spPr>
      </p:pic>
      <p:sp>
        <p:nvSpPr>
          <p:cNvPr id="5" name="文本框 4">
            <a:extLst>
              <a:ext uri="{FF2B5EF4-FFF2-40B4-BE49-F238E27FC236}">
                <a16:creationId xmlns:a16="http://schemas.microsoft.com/office/drawing/2014/main" id="{463362EC-A972-4ABD-9025-19341BF77476}"/>
              </a:ext>
            </a:extLst>
          </p:cNvPr>
          <p:cNvSpPr txBox="1"/>
          <p:nvPr/>
        </p:nvSpPr>
        <p:spPr>
          <a:xfrm>
            <a:off x="658318" y="1869465"/>
            <a:ext cx="3134194" cy="2677656"/>
          </a:xfrm>
          <a:prstGeom prst="rect">
            <a:avLst/>
          </a:prstGeom>
          <a:noFill/>
        </p:spPr>
        <p:txBody>
          <a:bodyPr wrap="square" rtlCol="0">
            <a:spAutoFit/>
          </a:bodyPr>
          <a:lstStyle/>
          <a:p>
            <a:r>
              <a:rPr lang="en-US" altLang="zh-CN" sz="2800" dirty="0"/>
              <a:t>We can use filters’ frequency distribution to visualize the feature learnt in the data</a:t>
            </a:r>
            <a:r>
              <a:rPr lang="en-US" altLang="zh-CN" dirty="0"/>
              <a:t>.</a:t>
            </a:r>
            <a:endParaRPr lang="zh-CN" altLang="en-US" dirty="0"/>
          </a:p>
        </p:txBody>
      </p:sp>
      <p:sp>
        <p:nvSpPr>
          <p:cNvPr id="6" name="文本框 5">
            <a:extLst>
              <a:ext uri="{FF2B5EF4-FFF2-40B4-BE49-F238E27FC236}">
                <a16:creationId xmlns:a16="http://schemas.microsoft.com/office/drawing/2014/main" id="{99BF19E3-6EB8-4DAC-87FA-683E0D544E1D}"/>
              </a:ext>
            </a:extLst>
          </p:cNvPr>
          <p:cNvSpPr txBox="1"/>
          <p:nvPr/>
        </p:nvSpPr>
        <p:spPr>
          <a:xfrm>
            <a:off x="658318" y="4725898"/>
            <a:ext cx="3868712" cy="523220"/>
          </a:xfrm>
          <a:prstGeom prst="rect">
            <a:avLst/>
          </a:prstGeom>
          <a:noFill/>
        </p:spPr>
        <p:txBody>
          <a:bodyPr wrap="square" rtlCol="0">
            <a:spAutoFit/>
          </a:bodyPr>
          <a:lstStyle/>
          <a:p>
            <a:r>
              <a:rPr lang="en-US" altLang="zh-CN" sz="2800" dirty="0"/>
              <a:t>Guidance</a:t>
            </a:r>
            <a:endParaRPr lang="zh-CN" altLang="en-US" sz="2800" dirty="0"/>
          </a:p>
        </p:txBody>
      </p:sp>
    </p:spTree>
    <p:extLst>
      <p:ext uri="{BB962C8B-B14F-4D97-AF65-F5344CB8AC3E}">
        <p14:creationId xmlns:p14="http://schemas.microsoft.com/office/powerpoint/2010/main" val="3754065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4563D8-2CF7-4554-A6A4-67F1287FCF17}"/>
              </a:ext>
            </a:extLst>
          </p:cNvPr>
          <p:cNvSpPr>
            <a:spLocks noGrp="1"/>
          </p:cNvSpPr>
          <p:nvPr>
            <p:ph type="title"/>
          </p:nvPr>
        </p:nvSpPr>
        <p:spPr/>
        <p:txBody>
          <a:bodyPr/>
          <a:lstStyle/>
          <a:p>
            <a:r>
              <a:rPr lang="en-US" altLang="zh-CN" dirty="0"/>
              <a:t>vector arithmetic properties</a:t>
            </a:r>
            <a:endParaRPr lang="zh-CN" altLang="en-US" dirty="0"/>
          </a:p>
        </p:txBody>
      </p:sp>
      <p:sp>
        <p:nvSpPr>
          <p:cNvPr id="3" name="内容占位符 2">
            <a:extLst>
              <a:ext uri="{FF2B5EF4-FFF2-40B4-BE49-F238E27FC236}">
                <a16:creationId xmlns:a16="http://schemas.microsoft.com/office/drawing/2014/main" id="{AA2AF26C-361D-434F-8DF7-B632CD92E3D3}"/>
              </a:ext>
            </a:extLst>
          </p:cNvPr>
          <p:cNvSpPr>
            <a:spLocks noGrp="1"/>
          </p:cNvSpPr>
          <p:nvPr>
            <p:ph idx="1"/>
          </p:nvPr>
        </p:nvSpPr>
        <p:spPr/>
        <p:txBody>
          <a:bodyPr/>
          <a:lstStyle/>
          <a:p>
            <a:r>
              <a:rPr lang="en-US" altLang="zh-CN" dirty="0"/>
              <a:t>1. To get the generator representation.</a:t>
            </a:r>
          </a:p>
          <a:p>
            <a:pPr lvl="1"/>
            <a:r>
              <a:rPr lang="en-US" altLang="zh-CN" dirty="0"/>
              <a:t>windows -&gt; logistics  -&gt;dropout -&gt; generator</a:t>
            </a:r>
          </a:p>
          <a:p>
            <a:pPr lvl="1"/>
            <a:r>
              <a:rPr lang="en-US" altLang="zh-CN" dirty="0"/>
              <a:t> </a:t>
            </a:r>
          </a:p>
        </p:txBody>
      </p:sp>
      <p:pic>
        <p:nvPicPr>
          <p:cNvPr id="5" name="图片 4">
            <a:extLst>
              <a:ext uri="{FF2B5EF4-FFF2-40B4-BE49-F238E27FC236}">
                <a16:creationId xmlns:a16="http://schemas.microsoft.com/office/drawing/2014/main" id="{45ADCBF5-BC94-4FBF-BEFB-7CB1D3B3C9AC}"/>
              </a:ext>
            </a:extLst>
          </p:cNvPr>
          <p:cNvPicPr>
            <a:picLocks noChangeAspect="1"/>
          </p:cNvPicPr>
          <p:nvPr/>
        </p:nvPicPr>
        <p:blipFill>
          <a:blip r:embed="rId3"/>
          <a:stretch>
            <a:fillRect/>
          </a:stretch>
        </p:blipFill>
        <p:spPr>
          <a:xfrm>
            <a:off x="1727750" y="2750329"/>
            <a:ext cx="7981851" cy="3890314"/>
          </a:xfrm>
          <a:prstGeom prst="rect">
            <a:avLst/>
          </a:prstGeom>
        </p:spPr>
      </p:pic>
    </p:spTree>
    <p:extLst>
      <p:ext uri="{BB962C8B-B14F-4D97-AF65-F5344CB8AC3E}">
        <p14:creationId xmlns:p14="http://schemas.microsoft.com/office/powerpoint/2010/main" val="4260623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608F7-C13E-4736-BFB0-F3CCA560AB02}"/>
              </a:ext>
            </a:extLst>
          </p:cNvPr>
          <p:cNvSpPr>
            <a:spLocks noGrp="1"/>
          </p:cNvSpPr>
          <p:nvPr>
            <p:ph type="title"/>
          </p:nvPr>
        </p:nvSpPr>
        <p:spPr/>
        <p:txBody>
          <a:bodyPr/>
          <a:lstStyle/>
          <a:p>
            <a:r>
              <a:rPr lang="en-US" altLang="zh-CN" dirty="0"/>
              <a:t>vector arithmetic properties</a:t>
            </a:r>
            <a:endParaRPr lang="zh-CN" altLang="en-US" dirty="0"/>
          </a:p>
        </p:txBody>
      </p:sp>
      <p:sp>
        <p:nvSpPr>
          <p:cNvPr id="3" name="内容占位符 2">
            <a:extLst>
              <a:ext uri="{FF2B5EF4-FFF2-40B4-BE49-F238E27FC236}">
                <a16:creationId xmlns:a16="http://schemas.microsoft.com/office/drawing/2014/main" id="{CA90CB1F-48BE-47EB-87AD-B373410574CF}"/>
              </a:ext>
            </a:extLst>
          </p:cNvPr>
          <p:cNvSpPr>
            <a:spLocks noGrp="1"/>
          </p:cNvSpPr>
          <p:nvPr>
            <p:ph idx="1"/>
          </p:nvPr>
        </p:nvSpPr>
        <p:spPr>
          <a:xfrm>
            <a:off x="0" y="1480826"/>
            <a:ext cx="10515600" cy="4351338"/>
          </a:xfrm>
        </p:spPr>
        <p:txBody>
          <a:bodyPr/>
          <a:lstStyle/>
          <a:p>
            <a:r>
              <a:rPr lang="en-US" altLang="zh-CN" sz="3600" dirty="0"/>
              <a:t>2. Vector arithmetic</a:t>
            </a:r>
            <a:endParaRPr lang="en-US" altLang="zh-CN" sz="3200" dirty="0"/>
          </a:p>
          <a:p>
            <a:pPr lvl="1"/>
            <a:r>
              <a:rPr lang="en-US" altLang="zh-CN" sz="3200" dirty="0"/>
              <a:t>word2vec  - linear structure </a:t>
            </a:r>
          </a:p>
          <a:p>
            <a:pPr lvl="2"/>
            <a:r>
              <a:rPr lang="en-US" altLang="zh-CN" sz="2800" dirty="0"/>
              <a:t>vector(“king”) – vector(“man”) </a:t>
            </a:r>
          </a:p>
          <a:p>
            <a:pPr marL="914400" lvl="2" indent="0">
              <a:buNone/>
            </a:pPr>
            <a:r>
              <a:rPr lang="en-US" altLang="zh-CN" sz="2800" dirty="0"/>
              <a:t>   + vector(“woman”)</a:t>
            </a:r>
          </a:p>
          <a:p>
            <a:pPr marL="914400" lvl="2" indent="0">
              <a:buNone/>
            </a:pPr>
            <a:r>
              <a:rPr lang="en-US" altLang="zh-CN" sz="2800" dirty="0"/>
              <a:t>   = vector(“queen”)</a:t>
            </a:r>
          </a:p>
          <a:p>
            <a:pPr lvl="1"/>
            <a:r>
              <a:rPr lang="en-US" altLang="zh-CN" sz="3200" dirty="0"/>
              <a:t>Face in </a:t>
            </a:r>
            <a:r>
              <a:rPr lang="en-US" altLang="zh-CN" sz="3200" b="1" dirty="0"/>
              <a:t>space Z </a:t>
            </a:r>
            <a:r>
              <a:rPr lang="en-US" altLang="zh-CN" sz="3200" dirty="0"/>
              <a:t>is linear.</a:t>
            </a:r>
          </a:p>
          <a:p>
            <a:endParaRPr lang="en-US" altLang="zh-CN" dirty="0"/>
          </a:p>
          <a:p>
            <a:pPr lvl="1"/>
            <a:endParaRPr lang="zh-CN" altLang="en-US" dirty="0"/>
          </a:p>
        </p:txBody>
      </p:sp>
      <p:pic>
        <p:nvPicPr>
          <p:cNvPr id="6" name="图片 5">
            <a:extLst>
              <a:ext uri="{FF2B5EF4-FFF2-40B4-BE49-F238E27FC236}">
                <a16:creationId xmlns:a16="http://schemas.microsoft.com/office/drawing/2014/main" id="{1899C043-B2AA-40DD-98D9-464B4A91429C}"/>
              </a:ext>
            </a:extLst>
          </p:cNvPr>
          <p:cNvPicPr>
            <a:picLocks noChangeAspect="1"/>
          </p:cNvPicPr>
          <p:nvPr/>
        </p:nvPicPr>
        <p:blipFill>
          <a:blip r:embed="rId3"/>
          <a:stretch>
            <a:fillRect/>
          </a:stretch>
        </p:blipFill>
        <p:spPr>
          <a:xfrm>
            <a:off x="5785484" y="1517189"/>
            <a:ext cx="5821900" cy="4488474"/>
          </a:xfrm>
          <a:prstGeom prst="rect">
            <a:avLst/>
          </a:prstGeom>
        </p:spPr>
      </p:pic>
    </p:spTree>
    <p:extLst>
      <p:ext uri="{BB962C8B-B14F-4D97-AF65-F5344CB8AC3E}">
        <p14:creationId xmlns:p14="http://schemas.microsoft.com/office/powerpoint/2010/main" val="4094522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8E849-720A-4A22-BDBA-8EE3C5575ABE}"/>
              </a:ext>
            </a:extLst>
          </p:cNvPr>
          <p:cNvSpPr>
            <a:spLocks noGrp="1"/>
          </p:cNvSpPr>
          <p:nvPr>
            <p:ph type="title"/>
          </p:nvPr>
        </p:nvSpPr>
        <p:spPr/>
        <p:txBody>
          <a:bodyPr/>
          <a:lstStyle/>
          <a:p>
            <a:r>
              <a:rPr lang="en-US" altLang="zh-CN" dirty="0"/>
              <a:t>Future: Do more things on the base of 				DCGANs</a:t>
            </a:r>
            <a:endParaRPr lang="zh-CN" altLang="en-US" dirty="0"/>
          </a:p>
        </p:txBody>
      </p:sp>
      <p:sp>
        <p:nvSpPr>
          <p:cNvPr id="3" name="内容占位符 2">
            <a:extLst>
              <a:ext uri="{FF2B5EF4-FFF2-40B4-BE49-F238E27FC236}">
                <a16:creationId xmlns:a16="http://schemas.microsoft.com/office/drawing/2014/main" id="{7E5171AC-F0AE-48DD-9C17-D4F4FEE0EA15}"/>
              </a:ext>
            </a:extLst>
          </p:cNvPr>
          <p:cNvSpPr>
            <a:spLocks noGrp="1"/>
          </p:cNvSpPr>
          <p:nvPr>
            <p:ph idx="1"/>
          </p:nvPr>
        </p:nvSpPr>
        <p:spPr/>
        <p:txBody>
          <a:bodyPr/>
          <a:lstStyle/>
          <a:p>
            <a:r>
              <a:rPr lang="en-US" altLang="zh-CN" b="1" dirty="0"/>
              <a:t>Pix2Pix (Conditional GAN)</a:t>
            </a:r>
          </a:p>
          <a:p>
            <a:r>
              <a:rPr lang="en-US" altLang="zh-CN" b="1" dirty="0" err="1"/>
              <a:t>CycleGANS</a:t>
            </a:r>
            <a:endParaRPr lang="en-US" altLang="zh-CN" b="1" dirty="0"/>
          </a:p>
          <a:p>
            <a:r>
              <a:rPr lang="en-US" altLang="zh-CN" dirty="0">
                <a:solidFill>
                  <a:schemeClr val="bg1">
                    <a:lumMod val="65000"/>
                  </a:schemeClr>
                </a:solidFill>
              </a:rPr>
              <a:t>Video2video</a:t>
            </a:r>
          </a:p>
          <a:p>
            <a:r>
              <a:rPr lang="en-US" altLang="zh-CN" dirty="0" err="1">
                <a:solidFill>
                  <a:schemeClr val="bg1">
                    <a:lumMod val="65000"/>
                  </a:schemeClr>
                </a:solidFill>
              </a:rPr>
              <a:t>BigGAN</a:t>
            </a:r>
            <a:endParaRPr lang="en-US" altLang="zh-CN" dirty="0">
              <a:solidFill>
                <a:schemeClr val="bg1">
                  <a:lumMod val="65000"/>
                </a:schemeClr>
              </a:solidFill>
            </a:endParaRPr>
          </a:p>
          <a:p>
            <a:r>
              <a:rPr lang="en-US" altLang="zh-CN" dirty="0" err="1">
                <a:solidFill>
                  <a:schemeClr val="bg1">
                    <a:lumMod val="65000"/>
                  </a:schemeClr>
                </a:solidFill>
              </a:rPr>
              <a:t>StyleGAN</a:t>
            </a:r>
            <a:endParaRPr lang="zh-CN" altLang="en-US" dirty="0">
              <a:solidFill>
                <a:schemeClr val="bg1">
                  <a:lumMod val="65000"/>
                </a:schemeClr>
              </a:solidFill>
            </a:endParaRPr>
          </a:p>
        </p:txBody>
      </p:sp>
      <p:pic>
        <p:nvPicPr>
          <p:cNvPr id="4" name="图片 3">
            <a:extLst>
              <a:ext uri="{FF2B5EF4-FFF2-40B4-BE49-F238E27FC236}">
                <a16:creationId xmlns:a16="http://schemas.microsoft.com/office/drawing/2014/main" id="{A4F6F745-38BA-4851-9188-6482441D9DEA}"/>
              </a:ext>
            </a:extLst>
          </p:cNvPr>
          <p:cNvPicPr>
            <a:picLocks noChangeAspect="1"/>
          </p:cNvPicPr>
          <p:nvPr/>
        </p:nvPicPr>
        <p:blipFill>
          <a:blip r:embed="rId3"/>
          <a:stretch>
            <a:fillRect/>
          </a:stretch>
        </p:blipFill>
        <p:spPr>
          <a:xfrm>
            <a:off x="5811187" y="969396"/>
            <a:ext cx="5971082" cy="6003359"/>
          </a:xfrm>
          <a:prstGeom prst="rect">
            <a:avLst/>
          </a:prstGeom>
        </p:spPr>
      </p:pic>
    </p:spTree>
    <p:extLst>
      <p:ext uri="{BB962C8B-B14F-4D97-AF65-F5344CB8AC3E}">
        <p14:creationId xmlns:p14="http://schemas.microsoft.com/office/powerpoint/2010/main" val="1809768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D05C5-8133-40EB-9842-893844A478BD}"/>
              </a:ext>
            </a:extLst>
          </p:cNvPr>
          <p:cNvSpPr>
            <a:spLocks noGrp="1"/>
          </p:cNvSpPr>
          <p:nvPr>
            <p:ph type="title"/>
          </p:nvPr>
        </p:nvSpPr>
        <p:spPr/>
        <p:txBody>
          <a:bodyPr/>
          <a:lstStyle/>
          <a:p>
            <a:r>
              <a:rPr lang="en-US" altLang="zh-CN" dirty="0"/>
              <a:t>Pix2Pix(Conditional GANs)</a:t>
            </a:r>
            <a:endParaRPr lang="zh-CN" altLang="en-US" dirty="0"/>
          </a:p>
        </p:txBody>
      </p:sp>
      <p:sp>
        <p:nvSpPr>
          <p:cNvPr id="3" name="内容占位符 2">
            <a:extLst>
              <a:ext uri="{FF2B5EF4-FFF2-40B4-BE49-F238E27FC236}">
                <a16:creationId xmlns:a16="http://schemas.microsoft.com/office/drawing/2014/main" id="{8AB246E5-15DB-4860-9DF7-6E95BA767271}"/>
              </a:ext>
            </a:extLst>
          </p:cNvPr>
          <p:cNvSpPr>
            <a:spLocks noGrp="1"/>
          </p:cNvSpPr>
          <p:nvPr>
            <p:ph idx="1"/>
          </p:nvPr>
        </p:nvSpPr>
        <p:spPr/>
        <p:txBody>
          <a:bodyPr/>
          <a:lstStyle/>
          <a:p>
            <a:r>
              <a:rPr lang="en-US" altLang="zh-CN" dirty="0"/>
              <a:t>Many problems can be posed as “translating” an input image into a corresponding output image.</a:t>
            </a:r>
          </a:p>
          <a:p>
            <a:endParaRPr lang="zh-CN" altLang="en-US" dirty="0"/>
          </a:p>
        </p:txBody>
      </p:sp>
      <p:pic>
        <p:nvPicPr>
          <p:cNvPr id="4" name="图片 3">
            <a:extLst>
              <a:ext uri="{FF2B5EF4-FFF2-40B4-BE49-F238E27FC236}">
                <a16:creationId xmlns:a16="http://schemas.microsoft.com/office/drawing/2014/main" id="{43F17657-EC4E-4333-9D01-DAD73BD09ACE}"/>
              </a:ext>
            </a:extLst>
          </p:cNvPr>
          <p:cNvPicPr>
            <a:picLocks noChangeAspect="1"/>
          </p:cNvPicPr>
          <p:nvPr/>
        </p:nvPicPr>
        <p:blipFill>
          <a:blip r:embed="rId3"/>
          <a:stretch>
            <a:fillRect/>
          </a:stretch>
        </p:blipFill>
        <p:spPr>
          <a:xfrm>
            <a:off x="971807" y="2829563"/>
            <a:ext cx="10381993" cy="3908515"/>
          </a:xfrm>
          <a:prstGeom prst="rect">
            <a:avLst/>
          </a:prstGeom>
        </p:spPr>
      </p:pic>
    </p:spTree>
    <p:extLst>
      <p:ext uri="{BB962C8B-B14F-4D97-AF65-F5344CB8AC3E}">
        <p14:creationId xmlns:p14="http://schemas.microsoft.com/office/powerpoint/2010/main" val="2114294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494D5-F836-4966-BD71-D18FA23697D5}"/>
              </a:ext>
            </a:extLst>
          </p:cNvPr>
          <p:cNvSpPr>
            <a:spLocks noGrp="1"/>
          </p:cNvSpPr>
          <p:nvPr>
            <p:ph type="title"/>
          </p:nvPr>
        </p:nvSpPr>
        <p:spPr/>
        <p:txBody>
          <a:bodyPr/>
          <a:lstStyle/>
          <a:p>
            <a:r>
              <a:rPr lang="en-US" altLang="zh-CN" dirty="0"/>
              <a:t>The problems in CNN</a:t>
            </a:r>
            <a:endParaRPr lang="zh-CN" altLang="en-US" dirty="0"/>
          </a:p>
        </p:txBody>
      </p:sp>
      <p:sp>
        <p:nvSpPr>
          <p:cNvPr id="3" name="内容占位符 2">
            <a:extLst>
              <a:ext uri="{FF2B5EF4-FFF2-40B4-BE49-F238E27FC236}">
                <a16:creationId xmlns:a16="http://schemas.microsoft.com/office/drawing/2014/main" id="{4156D71E-CD47-48FA-8D3C-61BCCBD01C7B}"/>
              </a:ext>
            </a:extLst>
          </p:cNvPr>
          <p:cNvSpPr>
            <a:spLocks noGrp="1"/>
          </p:cNvSpPr>
          <p:nvPr>
            <p:ph idx="1"/>
          </p:nvPr>
        </p:nvSpPr>
        <p:spPr>
          <a:xfrm>
            <a:off x="838200" y="1690688"/>
            <a:ext cx="10515600" cy="4351338"/>
          </a:xfrm>
        </p:spPr>
        <p:txBody>
          <a:bodyPr/>
          <a:lstStyle/>
          <a:p>
            <a:r>
              <a:rPr lang="en-US" altLang="zh-CN" dirty="0"/>
              <a:t>Designing effective losses</a:t>
            </a:r>
          </a:p>
          <a:p>
            <a:pPr lvl="1"/>
            <a:r>
              <a:rPr lang="en-US" altLang="zh-CN" dirty="0"/>
              <a:t>naïve loss like Euclidean distance will cause blurring </a:t>
            </a:r>
          </a:p>
        </p:txBody>
      </p:sp>
      <p:pic>
        <p:nvPicPr>
          <p:cNvPr id="4" name="图片 3">
            <a:extLst>
              <a:ext uri="{FF2B5EF4-FFF2-40B4-BE49-F238E27FC236}">
                <a16:creationId xmlns:a16="http://schemas.microsoft.com/office/drawing/2014/main" id="{B9D71984-89E5-4C28-A41D-105DD9887538}"/>
              </a:ext>
            </a:extLst>
          </p:cNvPr>
          <p:cNvPicPr>
            <a:picLocks noChangeAspect="1"/>
          </p:cNvPicPr>
          <p:nvPr/>
        </p:nvPicPr>
        <p:blipFill>
          <a:blip r:embed="rId3"/>
          <a:stretch>
            <a:fillRect/>
          </a:stretch>
        </p:blipFill>
        <p:spPr>
          <a:xfrm>
            <a:off x="1413779" y="2548047"/>
            <a:ext cx="8536640" cy="3493979"/>
          </a:xfrm>
          <a:prstGeom prst="rect">
            <a:avLst/>
          </a:prstGeom>
        </p:spPr>
      </p:pic>
    </p:spTree>
    <p:extLst>
      <p:ext uri="{BB962C8B-B14F-4D97-AF65-F5344CB8AC3E}">
        <p14:creationId xmlns:p14="http://schemas.microsoft.com/office/powerpoint/2010/main" val="1677229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00CC6-8881-499A-951F-05E4ED267FD4}"/>
              </a:ext>
            </a:extLst>
          </p:cNvPr>
          <p:cNvSpPr>
            <a:spLocks noGrp="1"/>
          </p:cNvSpPr>
          <p:nvPr>
            <p:ph type="title"/>
          </p:nvPr>
        </p:nvSpPr>
        <p:spPr/>
        <p:txBody>
          <a:bodyPr/>
          <a:lstStyle/>
          <a:p>
            <a:r>
              <a:rPr lang="en-US" altLang="zh-CN" dirty="0"/>
              <a:t>DCGAN and CGAN</a:t>
            </a:r>
            <a:endParaRPr lang="zh-CN" altLang="en-US" dirty="0"/>
          </a:p>
        </p:txBody>
      </p:sp>
      <p:sp>
        <p:nvSpPr>
          <p:cNvPr id="3" name="内容占位符 2">
            <a:extLst>
              <a:ext uri="{FF2B5EF4-FFF2-40B4-BE49-F238E27FC236}">
                <a16:creationId xmlns:a16="http://schemas.microsoft.com/office/drawing/2014/main" id="{E43F30C2-7866-42A9-9384-347EA291B538}"/>
              </a:ext>
            </a:extLst>
          </p:cNvPr>
          <p:cNvSpPr>
            <a:spLocks noGrp="1"/>
          </p:cNvSpPr>
          <p:nvPr>
            <p:ph idx="1"/>
          </p:nvPr>
        </p:nvSpPr>
        <p:spPr/>
        <p:txBody>
          <a:bodyPr>
            <a:normAutofit fontScale="92500" lnSpcReduction="10000"/>
          </a:bodyPr>
          <a:lstStyle/>
          <a:p>
            <a:r>
              <a:rPr lang="en-US" altLang="zh-CN" sz="4400" dirty="0"/>
              <a:t>DCGAN’s loss is an auto-learning function.</a:t>
            </a:r>
          </a:p>
          <a:p>
            <a:r>
              <a:rPr lang="en-US" altLang="zh-CN" sz="4400" dirty="0"/>
              <a:t>CGAN</a:t>
            </a:r>
          </a:p>
          <a:p>
            <a:pPr lvl="1"/>
            <a:r>
              <a:rPr lang="en-US" altLang="zh-CN" sz="4000" dirty="0">
                <a:solidFill>
                  <a:srgbClr val="FF0000"/>
                </a:solidFill>
              </a:rPr>
              <a:t>Structured losses for image modeling.</a:t>
            </a:r>
          </a:p>
          <a:p>
            <a:pPr lvl="2"/>
            <a:r>
              <a:rPr lang="en-US" altLang="zh-CN" sz="3600" dirty="0"/>
              <a:t>penalty for structure</a:t>
            </a:r>
          </a:p>
          <a:p>
            <a:pPr lvl="1"/>
            <a:r>
              <a:rPr lang="en-US" altLang="zh-CN" sz="4000" dirty="0">
                <a:solidFill>
                  <a:srgbClr val="FF0000"/>
                </a:solidFill>
              </a:rPr>
              <a:t>Conditional</a:t>
            </a:r>
            <a:r>
              <a:rPr lang="en-US" altLang="zh-CN" sz="4000" dirty="0"/>
              <a:t> </a:t>
            </a:r>
          </a:p>
          <a:p>
            <a:pPr lvl="2"/>
            <a:r>
              <a:rPr lang="en-US" altLang="zh-CN" sz="3600" dirty="0"/>
              <a:t>using label , text, image to bound GANs.</a:t>
            </a:r>
          </a:p>
          <a:p>
            <a:pPr lvl="3"/>
            <a:r>
              <a:rPr lang="en-US" altLang="zh-CN" sz="3200" dirty="0"/>
              <a:t>GANs can receive any data, like noise, image, feature.</a:t>
            </a:r>
          </a:p>
          <a:p>
            <a:pPr lvl="3"/>
            <a:r>
              <a:rPr lang="en-US" altLang="zh-CN" sz="3200" dirty="0"/>
              <a:t>CGANs use another input to limit train.</a:t>
            </a:r>
            <a:endParaRPr lang="zh-CN" altLang="en-US" sz="3200" dirty="0"/>
          </a:p>
        </p:txBody>
      </p:sp>
    </p:spTree>
    <p:extLst>
      <p:ext uri="{BB962C8B-B14F-4D97-AF65-F5344CB8AC3E}">
        <p14:creationId xmlns:p14="http://schemas.microsoft.com/office/powerpoint/2010/main" val="325436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BC2ED-7C12-47E1-BA84-9BBAF6A1C3BB}"/>
              </a:ext>
            </a:extLst>
          </p:cNvPr>
          <p:cNvSpPr>
            <a:spLocks noGrp="1"/>
          </p:cNvSpPr>
          <p:nvPr>
            <p:ph type="title"/>
          </p:nvPr>
        </p:nvSpPr>
        <p:spPr>
          <a:xfrm>
            <a:off x="304800" y="304583"/>
            <a:ext cx="10515600" cy="1325563"/>
          </a:xfrm>
        </p:spPr>
        <p:txBody>
          <a:bodyPr>
            <a:normAutofit/>
          </a:bodyPr>
          <a:lstStyle/>
          <a:p>
            <a:r>
              <a:rPr lang="en-US" altLang="zh-CN" sz="5400" dirty="0"/>
              <a:t>Net Structure</a:t>
            </a:r>
            <a:endParaRPr lang="zh-CN" altLang="en-US" sz="5400" dirty="0"/>
          </a:p>
        </p:txBody>
      </p:sp>
      <p:sp>
        <p:nvSpPr>
          <p:cNvPr id="3" name="内容占位符 2">
            <a:extLst>
              <a:ext uri="{FF2B5EF4-FFF2-40B4-BE49-F238E27FC236}">
                <a16:creationId xmlns:a16="http://schemas.microsoft.com/office/drawing/2014/main" id="{5B34A7E7-FD92-46BD-AC50-E97A10BE09A5}"/>
              </a:ext>
            </a:extLst>
          </p:cNvPr>
          <p:cNvSpPr>
            <a:spLocks noGrp="1"/>
          </p:cNvSpPr>
          <p:nvPr>
            <p:ph idx="1"/>
          </p:nvPr>
        </p:nvSpPr>
        <p:spPr/>
        <p:txBody>
          <a:bodyPr/>
          <a:lstStyle/>
          <a:p>
            <a:r>
              <a:rPr lang="en-US" altLang="zh-CN" sz="4000" dirty="0"/>
              <a:t>Generator:</a:t>
            </a:r>
          </a:p>
          <a:p>
            <a:pPr lvl="1"/>
            <a:r>
              <a:rPr lang="en-US" altLang="zh-CN" sz="3600" dirty="0"/>
              <a:t>“U-Net”</a:t>
            </a:r>
          </a:p>
          <a:p>
            <a:r>
              <a:rPr lang="en-US" altLang="zh-CN" sz="4000" dirty="0"/>
              <a:t>Discriminator:</a:t>
            </a:r>
          </a:p>
          <a:p>
            <a:pPr lvl="1"/>
            <a:r>
              <a:rPr lang="en-US" altLang="zh-CN" sz="3600" dirty="0"/>
              <a:t>Convolutional </a:t>
            </a:r>
            <a:r>
              <a:rPr lang="en-US" altLang="zh-CN" sz="3600" dirty="0" err="1"/>
              <a:t>PatchGANs</a:t>
            </a:r>
            <a:endParaRPr lang="en-US" altLang="zh-CN" sz="3600" dirty="0"/>
          </a:p>
          <a:p>
            <a:pPr lvl="2"/>
            <a:r>
              <a:rPr lang="en-US" altLang="zh-CN" sz="3200" dirty="0"/>
              <a:t>loss penalty L1 loss catch low frequency information  </a:t>
            </a:r>
          </a:p>
          <a:p>
            <a:pPr lvl="2"/>
            <a:r>
              <a:rPr lang="en-US" altLang="zh-CN" sz="3200" dirty="0"/>
              <a:t>Each patch is independent</a:t>
            </a:r>
          </a:p>
          <a:p>
            <a:pPr lvl="2"/>
            <a:r>
              <a:rPr lang="en-US" altLang="zh-CN" sz="3200" dirty="0"/>
              <a:t>Markov random field in each patch </a:t>
            </a:r>
          </a:p>
          <a:p>
            <a:pPr lvl="1"/>
            <a:endParaRPr lang="en-US" altLang="zh-CN" dirty="0"/>
          </a:p>
          <a:p>
            <a:pPr marL="457200" lvl="1" indent="0">
              <a:buNone/>
            </a:pPr>
            <a:endParaRPr lang="en-US" altLang="zh-CN" dirty="0"/>
          </a:p>
          <a:p>
            <a:endParaRPr lang="en-US" altLang="zh-CN" dirty="0"/>
          </a:p>
        </p:txBody>
      </p:sp>
      <p:pic>
        <p:nvPicPr>
          <p:cNvPr id="4" name="图片 3">
            <a:extLst>
              <a:ext uri="{FF2B5EF4-FFF2-40B4-BE49-F238E27FC236}">
                <a16:creationId xmlns:a16="http://schemas.microsoft.com/office/drawing/2014/main" id="{79564FA9-04B7-49E7-A8F7-6F2D61C3C2B6}"/>
              </a:ext>
            </a:extLst>
          </p:cNvPr>
          <p:cNvPicPr>
            <a:picLocks noChangeAspect="1"/>
          </p:cNvPicPr>
          <p:nvPr/>
        </p:nvPicPr>
        <p:blipFill>
          <a:blip r:embed="rId3"/>
          <a:stretch>
            <a:fillRect/>
          </a:stretch>
        </p:blipFill>
        <p:spPr>
          <a:xfrm>
            <a:off x="4543531" y="0"/>
            <a:ext cx="7785629" cy="3260292"/>
          </a:xfrm>
          <a:prstGeom prst="rect">
            <a:avLst/>
          </a:prstGeom>
        </p:spPr>
      </p:pic>
    </p:spTree>
    <p:extLst>
      <p:ext uri="{BB962C8B-B14F-4D97-AF65-F5344CB8AC3E}">
        <p14:creationId xmlns:p14="http://schemas.microsoft.com/office/powerpoint/2010/main" val="2760746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E345D-649A-4DFD-A08B-14E9C361DFB7}"/>
              </a:ext>
            </a:extLst>
          </p:cNvPr>
          <p:cNvSpPr>
            <a:spLocks noGrp="1"/>
          </p:cNvSpPr>
          <p:nvPr>
            <p:ph type="title"/>
          </p:nvPr>
        </p:nvSpPr>
        <p:spPr/>
        <p:txBody>
          <a:bodyPr/>
          <a:lstStyle/>
          <a:p>
            <a:r>
              <a:rPr lang="en-US" altLang="zh-CN" dirty="0"/>
              <a:t>Background: Auto-encoder</a:t>
            </a:r>
            <a:endParaRPr lang="zh-CN" altLang="en-US" dirty="0"/>
          </a:p>
        </p:txBody>
      </p:sp>
      <p:sp>
        <p:nvSpPr>
          <p:cNvPr id="3" name="内容占位符 2">
            <a:extLst>
              <a:ext uri="{FF2B5EF4-FFF2-40B4-BE49-F238E27FC236}">
                <a16:creationId xmlns:a16="http://schemas.microsoft.com/office/drawing/2014/main" id="{BB0EA998-243E-4734-80B9-11424695E869}"/>
              </a:ext>
            </a:extLst>
          </p:cNvPr>
          <p:cNvSpPr>
            <a:spLocks noGrp="1"/>
          </p:cNvSpPr>
          <p:nvPr>
            <p:ph idx="1"/>
          </p:nvPr>
        </p:nvSpPr>
        <p:spPr/>
        <p:txBody>
          <a:bodyPr/>
          <a:lstStyle/>
          <a:p>
            <a:r>
              <a:rPr lang="en-US" altLang="zh-CN" dirty="0"/>
              <a:t>undercomplete autoencoder</a:t>
            </a:r>
            <a:endParaRPr lang="zh-CN" altLang="en-US" dirty="0"/>
          </a:p>
          <a:p>
            <a:endParaRPr lang="zh-CN" altLang="en-US" dirty="0"/>
          </a:p>
        </p:txBody>
      </p:sp>
      <p:pic>
        <p:nvPicPr>
          <p:cNvPr id="4" name="图片 3">
            <a:extLst>
              <a:ext uri="{FF2B5EF4-FFF2-40B4-BE49-F238E27FC236}">
                <a16:creationId xmlns:a16="http://schemas.microsoft.com/office/drawing/2014/main" id="{467688F4-CEE7-469E-9D84-33BF63F41CDF}"/>
              </a:ext>
            </a:extLst>
          </p:cNvPr>
          <p:cNvPicPr>
            <a:picLocks noChangeAspect="1"/>
          </p:cNvPicPr>
          <p:nvPr/>
        </p:nvPicPr>
        <p:blipFill>
          <a:blip r:embed="rId3"/>
          <a:stretch>
            <a:fillRect/>
          </a:stretch>
        </p:blipFill>
        <p:spPr>
          <a:xfrm>
            <a:off x="3855573" y="2399792"/>
            <a:ext cx="3896507" cy="2905409"/>
          </a:xfrm>
          <a:prstGeom prst="rect">
            <a:avLst/>
          </a:prstGeom>
        </p:spPr>
      </p:pic>
      <p:sp>
        <p:nvSpPr>
          <p:cNvPr id="5" name="矩形 4">
            <a:extLst>
              <a:ext uri="{FF2B5EF4-FFF2-40B4-BE49-F238E27FC236}">
                <a16:creationId xmlns:a16="http://schemas.microsoft.com/office/drawing/2014/main" id="{A51B9F09-0D96-4609-8C5B-2EE046E77760}"/>
              </a:ext>
            </a:extLst>
          </p:cNvPr>
          <p:cNvSpPr/>
          <p:nvPr/>
        </p:nvSpPr>
        <p:spPr>
          <a:xfrm>
            <a:off x="1127396" y="5371750"/>
            <a:ext cx="3886000" cy="369332"/>
          </a:xfrm>
          <a:prstGeom prst="rect">
            <a:avLst/>
          </a:prstGeom>
        </p:spPr>
        <p:txBody>
          <a:bodyPr wrap="none">
            <a:spAutoFit/>
          </a:bodyPr>
          <a:lstStyle/>
          <a:p>
            <a:r>
              <a:rPr lang="en-US" altLang="zh-CN" dirty="0"/>
              <a:t> f and g are a pair of </a:t>
            </a:r>
            <a:r>
              <a:rPr lang="en-US" altLang="zh-CN" dirty="0">
                <a:solidFill>
                  <a:srgbClr val="FF0000"/>
                </a:solidFill>
              </a:rPr>
              <a:t>inverse</a:t>
            </a:r>
            <a:r>
              <a:rPr lang="en-US" altLang="zh-CN" dirty="0"/>
              <a:t> function.</a:t>
            </a:r>
          </a:p>
        </p:txBody>
      </p:sp>
    </p:spTree>
    <p:extLst>
      <p:ext uri="{BB962C8B-B14F-4D97-AF65-F5344CB8AC3E}">
        <p14:creationId xmlns:p14="http://schemas.microsoft.com/office/powerpoint/2010/main" val="1992497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932A7-42F1-48AC-AF84-A797ED9357CF}"/>
              </a:ext>
            </a:extLst>
          </p:cNvPr>
          <p:cNvSpPr>
            <a:spLocks noGrp="1"/>
          </p:cNvSpPr>
          <p:nvPr>
            <p:ph type="title"/>
          </p:nvPr>
        </p:nvSpPr>
        <p:spPr/>
        <p:txBody>
          <a:bodyPr/>
          <a:lstStyle/>
          <a:p>
            <a:r>
              <a:rPr lang="en-US" altLang="zh-CN" dirty="0"/>
              <a:t>Loss </a:t>
            </a:r>
            <a:r>
              <a:rPr lang="en-US" altLang="zh-CN" dirty="0" err="1"/>
              <a:t>Fuction</a:t>
            </a:r>
            <a:r>
              <a:rPr lang="en-US" altLang="zh-CN" dirty="0"/>
              <a:t>:</a:t>
            </a:r>
            <a:endParaRPr lang="zh-CN" altLang="en-US" dirty="0"/>
          </a:p>
        </p:txBody>
      </p:sp>
      <p:pic>
        <p:nvPicPr>
          <p:cNvPr id="4" name="内容占位符 3">
            <a:extLst>
              <a:ext uri="{FF2B5EF4-FFF2-40B4-BE49-F238E27FC236}">
                <a16:creationId xmlns:a16="http://schemas.microsoft.com/office/drawing/2014/main" id="{D1E2A902-AA86-4CF6-9E1E-8FEBFA834DCE}"/>
              </a:ext>
            </a:extLst>
          </p:cNvPr>
          <p:cNvPicPr>
            <a:picLocks noGrp="1" noChangeAspect="1"/>
          </p:cNvPicPr>
          <p:nvPr>
            <p:ph idx="1"/>
          </p:nvPr>
        </p:nvPicPr>
        <p:blipFill>
          <a:blip r:embed="rId3"/>
          <a:stretch>
            <a:fillRect/>
          </a:stretch>
        </p:blipFill>
        <p:spPr>
          <a:xfrm>
            <a:off x="838200" y="2067351"/>
            <a:ext cx="8261222" cy="1537449"/>
          </a:xfrm>
          <a:prstGeom prst="rect">
            <a:avLst/>
          </a:prstGeom>
        </p:spPr>
      </p:pic>
      <p:sp>
        <p:nvSpPr>
          <p:cNvPr id="5" name="文本框 4">
            <a:extLst>
              <a:ext uri="{FF2B5EF4-FFF2-40B4-BE49-F238E27FC236}">
                <a16:creationId xmlns:a16="http://schemas.microsoft.com/office/drawing/2014/main" id="{BFD75BED-39ED-4B37-8899-0E574B8F5C8D}"/>
              </a:ext>
            </a:extLst>
          </p:cNvPr>
          <p:cNvSpPr txBox="1"/>
          <p:nvPr/>
        </p:nvSpPr>
        <p:spPr>
          <a:xfrm>
            <a:off x="1036320" y="1478280"/>
            <a:ext cx="3535680" cy="707886"/>
          </a:xfrm>
          <a:prstGeom prst="rect">
            <a:avLst/>
          </a:prstGeom>
          <a:noFill/>
        </p:spPr>
        <p:txBody>
          <a:bodyPr wrap="square" rtlCol="0">
            <a:spAutoFit/>
          </a:bodyPr>
          <a:lstStyle/>
          <a:p>
            <a:r>
              <a:rPr lang="en-US" altLang="zh-CN" sz="4000" dirty="0"/>
              <a:t>Target </a:t>
            </a:r>
            <a:r>
              <a:rPr lang="en-US" altLang="zh-CN" sz="4000" dirty="0" err="1"/>
              <a:t>Fuction</a:t>
            </a:r>
            <a:endParaRPr lang="zh-CN" altLang="en-US" sz="4000" dirty="0"/>
          </a:p>
        </p:txBody>
      </p:sp>
      <p:pic>
        <p:nvPicPr>
          <p:cNvPr id="7" name="图片 6">
            <a:extLst>
              <a:ext uri="{FF2B5EF4-FFF2-40B4-BE49-F238E27FC236}">
                <a16:creationId xmlns:a16="http://schemas.microsoft.com/office/drawing/2014/main" id="{30E73873-CA67-49D2-9F91-B913FC7E1442}"/>
              </a:ext>
            </a:extLst>
          </p:cNvPr>
          <p:cNvPicPr>
            <a:picLocks noChangeAspect="1"/>
          </p:cNvPicPr>
          <p:nvPr/>
        </p:nvPicPr>
        <p:blipFill>
          <a:blip r:embed="rId4"/>
          <a:stretch>
            <a:fillRect/>
          </a:stretch>
        </p:blipFill>
        <p:spPr>
          <a:xfrm>
            <a:off x="1051560" y="4125227"/>
            <a:ext cx="8844190" cy="995705"/>
          </a:xfrm>
          <a:prstGeom prst="rect">
            <a:avLst/>
          </a:prstGeom>
        </p:spPr>
      </p:pic>
      <p:sp>
        <p:nvSpPr>
          <p:cNvPr id="8" name="文本框 7">
            <a:extLst>
              <a:ext uri="{FF2B5EF4-FFF2-40B4-BE49-F238E27FC236}">
                <a16:creationId xmlns:a16="http://schemas.microsoft.com/office/drawing/2014/main" id="{2AB4B6F7-E4E4-401C-B488-58F261CDE319}"/>
              </a:ext>
            </a:extLst>
          </p:cNvPr>
          <p:cNvSpPr txBox="1"/>
          <p:nvPr/>
        </p:nvSpPr>
        <p:spPr>
          <a:xfrm>
            <a:off x="1051560" y="3429000"/>
            <a:ext cx="3520440" cy="646331"/>
          </a:xfrm>
          <a:prstGeom prst="rect">
            <a:avLst/>
          </a:prstGeom>
          <a:noFill/>
        </p:spPr>
        <p:txBody>
          <a:bodyPr wrap="square" rtlCol="0">
            <a:spAutoFit/>
          </a:bodyPr>
          <a:lstStyle/>
          <a:p>
            <a:r>
              <a:rPr lang="en-US" altLang="zh-CN" sz="3600" dirty="0"/>
              <a:t>L1 Penalty</a:t>
            </a:r>
          </a:p>
        </p:txBody>
      </p:sp>
      <p:pic>
        <p:nvPicPr>
          <p:cNvPr id="10" name="图片 9">
            <a:extLst>
              <a:ext uri="{FF2B5EF4-FFF2-40B4-BE49-F238E27FC236}">
                <a16:creationId xmlns:a16="http://schemas.microsoft.com/office/drawing/2014/main" id="{585EFE57-75B2-4332-AB15-86D949A3514F}"/>
              </a:ext>
            </a:extLst>
          </p:cNvPr>
          <p:cNvPicPr>
            <a:picLocks noChangeAspect="1"/>
          </p:cNvPicPr>
          <p:nvPr/>
        </p:nvPicPr>
        <p:blipFill>
          <a:blip r:embed="rId5"/>
          <a:stretch>
            <a:fillRect/>
          </a:stretch>
        </p:blipFill>
        <p:spPr>
          <a:xfrm>
            <a:off x="838200" y="5614582"/>
            <a:ext cx="9827788" cy="1128550"/>
          </a:xfrm>
          <a:prstGeom prst="rect">
            <a:avLst/>
          </a:prstGeom>
        </p:spPr>
      </p:pic>
      <p:sp>
        <p:nvSpPr>
          <p:cNvPr id="11" name="文本框 10">
            <a:extLst>
              <a:ext uri="{FF2B5EF4-FFF2-40B4-BE49-F238E27FC236}">
                <a16:creationId xmlns:a16="http://schemas.microsoft.com/office/drawing/2014/main" id="{C9929AA5-60A2-4E4D-84E0-1D7BAEB8BF5D}"/>
              </a:ext>
            </a:extLst>
          </p:cNvPr>
          <p:cNvSpPr txBox="1"/>
          <p:nvPr/>
        </p:nvSpPr>
        <p:spPr>
          <a:xfrm>
            <a:off x="1036320" y="5086066"/>
            <a:ext cx="3947160" cy="646331"/>
          </a:xfrm>
          <a:prstGeom prst="rect">
            <a:avLst/>
          </a:prstGeom>
          <a:noFill/>
        </p:spPr>
        <p:txBody>
          <a:bodyPr wrap="square" rtlCol="0">
            <a:spAutoFit/>
          </a:bodyPr>
          <a:lstStyle/>
          <a:p>
            <a:r>
              <a:rPr lang="en-US" altLang="zh-CN" sz="3600" dirty="0"/>
              <a:t>Our final objective</a:t>
            </a:r>
            <a:endParaRPr lang="zh-CN" altLang="en-US" sz="3600" dirty="0"/>
          </a:p>
        </p:txBody>
      </p:sp>
    </p:spTree>
    <p:extLst>
      <p:ext uri="{BB962C8B-B14F-4D97-AF65-F5344CB8AC3E}">
        <p14:creationId xmlns:p14="http://schemas.microsoft.com/office/powerpoint/2010/main" val="3425001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4CE4B-C8C9-483A-B89D-304F8FBB4156}"/>
              </a:ext>
            </a:extLst>
          </p:cNvPr>
          <p:cNvSpPr>
            <a:spLocks noGrp="1"/>
          </p:cNvSpPr>
          <p:nvPr>
            <p:ph type="title"/>
          </p:nvPr>
        </p:nvSpPr>
        <p:spPr/>
        <p:txBody>
          <a:bodyPr/>
          <a:lstStyle/>
          <a:p>
            <a:r>
              <a:rPr lang="en-US" altLang="zh-CN" dirty="0"/>
              <a:t>Pix2Pix Conclusion</a:t>
            </a:r>
            <a:endParaRPr lang="zh-CN" altLang="en-US" dirty="0"/>
          </a:p>
        </p:txBody>
      </p:sp>
      <p:sp>
        <p:nvSpPr>
          <p:cNvPr id="3" name="内容占位符 2">
            <a:extLst>
              <a:ext uri="{FF2B5EF4-FFF2-40B4-BE49-F238E27FC236}">
                <a16:creationId xmlns:a16="http://schemas.microsoft.com/office/drawing/2014/main" id="{D3C094C3-78FC-4BC6-9464-ABE2F3648B9F}"/>
              </a:ext>
            </a:extLst>
          </p:cNvPr>
          <p:cNvSpPr>
            <a:spLocks noGrp="1"/>
          </p:cNvSpPr>
          <p:nvPr>
            <p:ph idx="1"/>
          </p:nvPr>
        </p:nvSpPr>
        <p:spPr/>
        <p:txBody>
          <a:bodyPr/>
          <a:lstStyle/>
          <a:p>
            <a:r>
              <a:rPr lang="en-US" altLang="zh-CN" dirty="0">
                <a:solidFill>
                  <a:srgbClr val="FF0000"/>
                </a:solidFill>
              </a:rPr>
              <a:t>CGAN</a:t>
            </a:r>
            <a:r>
              <a:rPr lang="en-US" altLang="zh-CN" dirty="0"/>
              <a:t>  -input as an image instead of a random vector</a:t>
            </a:r>
          </a:p>
          <a:p>
            <a:r>
              <a:rPr lang="en-US" altLang="zh-CN" dirty="0">
                <a:solidFill>
                  <a:srgbClr val="FF0000"/>
                </a:solidFill>
              </a:rPr>
              <a:t>U-Net</a:t>
            </a:r>
            <a:r>
              <a:rPr lang="en-US" altLang="zh-CN" dirty="0"/>
              <a:t>  -use skip-connection to share more information</a:t>
            </a:r>
          </a:p>
          <a:p>
            <a:r>
              <a:rPr lang="en-US" altLang="zh-CN" dirty="0">
                <a:solidFill>
                  <a:srgbClr val="FF0000"/>
                </a:solidFill>
              </a:rPr>
              <a:t>pair</a:t>
            </a:r>
            <a:r>
              <a:rPr lang="en-US" altLang="zh-CN" dirty="0"/>
              <a:t> into D to guarantee the mapping</a:t>
            </a:r>
          </a:p>
          <a:p>
            <a:r>
              <a:rPr lang="en-US" altLang="zh-CN" dirty="0">
                <a:solidFill>
                  <a:srgbClr val="FF0000"/>
                </a:solidFill>
              </a:rPr>
              <a:t>patch-D</a:t>
            </a:r>
            <a:r>
              <a:rPr lang="en-US" altLang="zh-CN" dirty="0"/>
              <a:t> to reduce the calculation amount and improve the effect</a:t>
            </a:r>
          </a:p>
          <a:p>
            <a:r>
              <a:rPr lang="en-US" altLang="zh-CN" dirty="0">
                <a:solidFill>
                  <a:srgbClr val="FF0000"/>
                </a:solidFill>
              </a:rPr>
              <a:t>L1 loss function</a:t>
            </a:r>
            <a:r>
              <a:rPr lang="en-US" altLang="zh-CN" dirty="0"/>
              <a:t> is added to ensure consistency between input and output.</a:t>
            </a:r>
          </a:p>
          <a:p>
            <a:endParaRPr lang="zh-CN" altLang="en-US" dirty="0"/>
          </a:p>
        </p:txBody>
      </p:sp>
    </p:spTree>
    <p:extLst>
      <p:ext uri="{BB962C8B-B14F-4D97-AF65-F5344CB8AC3E}">
        <p14:creationId xmlns:p14="http://schemas.microsoft.com/office/powerpoint/2010/main" val="1197815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0EBD5-48FA-4190-BAA2-6AC469551F53}"/>
              </a:ext>
            </a:extLst>
          </p:cNvPr>
          <p:cNvSpPr>
            <a:spLocks noGrp="1"/>
          </p:cNvSpPr>
          <p:nvPr>
            <p:ph type="title"/>
          </p:nvPr>
        </p:nvSpPr>
        <p:spPr/>
        <p:txBody>
          <a:bodyPr/>
          <a:lstStyle/>
          <a:p>
            <a:r>
              <a:rPr lang="en-US" altLang="zh-CN" dirty="0"/>
              <a:t>Pix2Pix’s Problems </a:t>
            </a:r>
            <a:endParaRPr lang="zh-CN" altLang="en-US" dirty="0"/>
          </a:p>
        </p:txBody>
      </p:sp>
      <p:sp>
        <p:nvSpPr>
          <p:cNvPr id="3" name="内容占位符 2">
            <a:extLst>
              <a:ext uri="{FF2B5EF4-FFF2-40B4-BE49-F238E27FC236}">
                <a16:creationId xmlns:a16="http://schemas.microsoft.com/office/drawing/2014/main" id="{CAF5B325-8F50-4CAE-9DBF-6E04E6DCE3A2}"/>
              </a:ext>
            </a:extLst>
          </p:cNvPr>
          <p:cNvSpPr>
            <a:spLocks noGrp="1"/>
          </p:cNvSpPr>
          <p:nvPr>
            <p:ph idx="1"/>
          </p:nvPr>
        </p:nvSpPr>
        <p:spPr>
          <a:xfrm>
            <a:off x="838200" y="1490345"/>
            <a:ext cx="10515600" cy="4351338"/>
          </a:xfrm>
        </p:spPr>
        <p:txBody>
          <a:bodyPr/>
          <a:lstStyle/>
          <a:p>
            <a:r>
              <a:rPr lang="en-US" altLang="zh-CN" dirty="0"/>
              <a:t>For many tasks, </a:t>
            </a:r>
            <a:r>
              <a:rPr lang="en-US" altLang="zh-CN" sz="4000" b="1" dirty="0">
                <a:solidFill>
                  <a:srgbClr val="FF0000"/>
                </a:solidFill>
              </a:rPr>
              <a:t>paired</a:t>
            </a:r>
            <a:r>
              <a:rPr lang="en-US" altLang="zh-CN" dirty="0"/>
              <a:t> training data will not be available.</a:t>
            </a:r>
            <a:endParaRPr lang="zh-CN" altLang="en-US" dirty="0"/>
          </a:p>
        </p:txBody>
      </p:sp>
      <p:pic>
        <p:nvPicPr>
          <p:cNvPr id="5" name="图片 4">
            <a:extLst>
              <a:ext uri="{FF2B5EF4-FFF2-40B4-BE49-F238E27FC236}">
                <a16:creationId xmlns:a16="http://schemas.microsoft.com/office/drawing/2014/main" id="{E755DF91-9F39-4AC8-BD39-426C2351EDAC}"/>
              </a:ext>
            </a:extLst>
          </p:cNvPr>
          <p:cNvPicPr>
            <a:picLocks noChangeAspect="1"/>
          </p:cNvPicPr>
          <p:nvPr/>
        </p:nvPicPr>
        <p:blipFill>
          <a:blip r:embed="rId2"/>
          <a:stretch>
            <a:fillRect/>
          </a:stretch>
        </p:blipFill>
        <p:spPr>
          <a:xfrm>
            <a:off x="2025655" y="2085840"/>
            <a:ext cx="8140690" cy="4727805"/>
          </a:xfrm>
          <a:prstGeom prst="rect">
            <a:avLst/>
          </a:prstGeom>
        </p:spPr>
      </p:pic>
    </p:spTree>
    <p:extLst>
      <p:ext uri="{BB962C8B-B14F-4D97-AF65-F5344CB8AC3E}">
        <p14:creationId xmlns:p14="http://schemas.microsoft.com/office/powerpoint/2010/main" val="2020428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7A5A2-254B-4D3D-A0CC-AC352677A242}"/>
              </a:ext>
            </a:extLst>
          </p:cNvPr>
          <p:cNvSpPr>
            <a:spLocks noGrp="1"/>
          </p:cNvSpPr>
          <p:nvPr>
            <p:ph type="title"/>
          </p:nvPr>
        </p:nvSpPr>
        <p:spPr/>
        <p:txBody>
          <a:bodyPr/>
          <a:lstStyle/>
          <a:p>
            <a:r>
              <a:rPr lang="en-US" altLang="zh-CN" dirty="0" err="1"/>
              <a:t>CycleGANs</a:t>
            </a:r>
            <a:endParaRPr lang="zh-CN" altLang="en-US" dirty="0"/>
          </a:p>
        </p:txBody>
      </p:sp>
      <p:sp>
        <p:nvSpPr>
          <p:cNvPr id="3" name="内容占位符 2">
            <a:extLst>
              <a:ext uri="{FF2B5EF4-FFF2-40B4-BE49-F238E27FC236}">
                <a16:creationId xmlns:a16="http://schemas.microsoft.com/office/drawing/2014/main" id="{40BA6EB2-5F63-4B46-8F7A-50879AB2757C}"/>
              </a:ext>
            </a:extLst>
          </p:cNvPr>
          <p:cNvSpPr>
            <a:spLocks noGrp="1"/>
          </p:cNvSpPr>
          <p:nvPr>
            <p:ph idx="1"/>
          </p:nvPr>
        </p:nvSpPr>
        <p:spPr/>
        <p:txBody>
          <a:bodyPr>
            <a:normAutofit/>
          </a:bodyPr>
          <a:lstStyle/>
          <a:p>
            <a:r>
              <a:rPr lang="en-US" altLang="zh-CN" sz="4000" dirty="0"/>
              <a:t>Image-to-image translation</a:t>
            </a:r>
          </a:p>
          <a:p>
            <a:r>
              <a:rPr lang="en-US" altLang="zh-CN" sz="4000" dirty="0"/>
              <a:t>Unpaired</a:t>
            </a:r>
          </a:p>
          <a:p>
            <a:r>
              <a:rPr lang="en-US" altLang="zh-CN" sz="4000" dirty="0"/>
              <a:t>finding a mapping</a:t>
            </a:r>
          </a:p>
          <a:p>
            <a:r>
              <a:rPr lang="en-US" altLang="zh-CN" sz="4000" dirty="0"/>
              <a:t>mapping between two image collections, rather than two specific images.</a:t>
            </a:r>
            <a:endParaRPr lang="zh-CN" altLang="en-US" sz="4000" dirty="0"/>
          </a:p>
        </p:txBody>
      </p:sp>
    </p:spTree>
    <p:extLst>
      <p:ext uri="{BB962C8B-B14F-4D97-AF65-F5344CB8AC3E}">
        <p14:creationId xmlns:p14="http://schemas.microsoft.com/office/powerpoint/2010/main" val="1720955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6E975-6121-4C40-817F-3C39151EE877}"/>
              </a:ext>
            </a:extLst>
          </p:cNvPr>
          <p:cNvSpPr>
            <a:spLocks noGrp="1"/>
          </p:cNvSpPr>
          <p:nvPr>
            <p:ph type="title"/>
          </p:nvPr>
        </p:nvSpPr>
        <p:spPr/>
        <p:txBody>
          <a:bodyPr/>
          <a:lstStyle/>
          <a:p>
            <a:r>
              <a:rPr lang="en-US" altLang="zh-CN" dirty="0" err="1"/>
              <a:t>CycleGANs</a:t>
            </a:r>
            <a:r>
              <a:rPr lang="en-US" altLang="zh-CN" dirty="0"/>
              <a:t>’ main idea:</a:t>
            </a:r>
            <a:endParaRPr lang="zh-CN" altLang="en-US" dirty="0"/>
          </a:p>
        </p:txBody>
      </p:sp>
      <p:pic>
        <p:nvPicPr>
          <p:cNvPr id="4" name="内容占位符 3">
            <a:extLst>
              <a:ext uri="{FF2B5EF4-FFF2-40B4-BE49-F238E27FC236}">
                <a16:creationId xmlns:a16="http://schemas.microsoft.com/office/drawing/2014/main" id="{AF43AF0F-B787-47A2-94A1-87F1898E1107}"/>
              </a:ext>
            </a:extLst>
          </p:cNvPr>
          <p:cNvPicPr>
            <a:picLocks noGrp="1" noChangeAspect="1"/>
          </p:cNvPicPr>
          <p:nvPr>
            <p:ph idx="1"/>
          </p:nvPr>
        </p:nvPicPr>
        <p:blipFill>
          <a:blip r:embed="rId3"/>
          <a:stretch>
            <a:fillRect/>
          </a:stretch>
        </p:blipFill>
        <p:spPr>
          <a:xfrm>
            <a:off x="284047" y="3120350"/>
            <a:ext cx="11623906" cy="3082329"/>
          </a:xfrm>
          <a:prstGeom prst="rect">
            <a:avLst/>
          </a:prstGeom>
        </p:spPr>
      </p:pic>
      <p:pic>
        <p:nvPicPr>
          <p:cNvPr id="8" name="图片 7">
            <a:extLst>
              <a:ext uri="{FF2B5EF4-FFF2-40B4-BE49-F238E27FC236}">
                <a16:creationId xmlns:a16="http://schemas.microsoft.com/office/drawing/2014/main" id="{127E7E36-0A75-4CFE-BDDA-26C7914F4E93}"/>
              </a:ext>
            </a:extLst>
          </p:cNvPr>
          <p:cNvPicPr>
            <a:picLocks noChangeAspect="1"/>
          </p:cNvPicPr>
          <p:nvPr/>
        </p:nvPicPr>
        <p:blipFill>
          <a:blip r:embed="rId4"/>
          <a:stretch>
            <a:fillRect/>
          </a:stretch>
        </p:blipFill>
        <p:spPr>
          <a:xfrm>
            <a:off x="222627" y="1605757"/>
            <a:ext cx="11746746" cy="1325563"/>
          </a:xfrm>
          <a:prstGeom prst="rect">
            <a:avLst/>
          </a:prstGeom>
        </p:spPr>
      </p:pic>
    </p:spTree>
    <p:extLst>
      <p:ext uri="{BB962C8B-B14F-4D97-AF65-F5344CB8AC3E}">
        <p14:creationId xmlns:p14="http://schemas.microsoft.com/office/powerpoint/2010/main" val="2004325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7278CA-3A96-47CD-A807-4D167E93DBBC}"/>
              </a:ext>
            </a:extLst>
          </p:cNvPr>
          <p:cNvSpPr>
            <a:spLocks noGrp="1"/>
          </p:cNvSpPr>
          <p:nvPr>
            <p:ph type="title"/>
          </p:nvPr>
        </p:nvSpPr>
        <p:spPr/>
        <p:txBody>
          <a:bodyPr/>
          <a:lstStyle/>
          <a:p>
            <a:r>
              <a:rPr lang="en-US" altLang="zh-CN" dirty="0" err="1"/>
              <a:t>CycleGANs</a:t>
            </a:r>
            <a:r>
              <a:rPr lang="en-US" altLang="zh-CN" dirty="0"/>
              <a:t>’ main idea:</a:t>
            </a:r>
            <a:endParaRPr lang="zh-CN" altLang="en-US" dirty="0"/>
          </a:p>
        </p:txBody>
      </p:sp>
      <p:pic>
        <p:nvPicPr>
          <p:cNvPr id="4" name="内容占位符 3">
            <a:extLst>
              <a:ext uri="{FF2B5EF4-FFF2-40B4-BE49-F238E27FC236}">
                <a16:creationId xmlns:a16="http://schemas.microsoft.com/office/drawing/2014/main" id="{FFC92D2A-35E5-4EB6-8365-3A2660C9C592}"/>
              </a:ext>
            </a:extLst>
          </p:cNvPr>
          <p:cNvPicPr>
            <a:picLocks noGrp="1" noChangeAspect="1"/>
          </p:cNvPicPr>
          <p:nvPr>
            <p:ph idx="1"/>
          </p:nvPr>
        </p:nvPicPr>
        <p:blipFill>
          <a:blip r:embed="rId3"/>
          <a:stretch>
            <a:fillRect/>
          </a:stretch>
        </p:blipFill>
        <p:spPr>
          <a:xfrm>
            <a:off x="234181" y="1492567"/>
            <a:ext cx="11723637" cy="1494473"/>
          </a:xfrm>
          <a:prstGeom prst="rect">
            <a:avLst/>
          </a:prstGeom>
        </p:spPr>
      </p:pic>
      <p:pic>
        <p:nvPicPr>
          <p:cNvPr id="5" name="内容占位符 3">
            <a:extLst>
              <a:ext uri="{FF2B5EF4-FFF2-40B4-BE49-F238E27FC236}">
                <a16:creationId xmlns:a16="http://schemas.microsoft.com/office/drawing/2014/main" id="{EB74D8FC-9ED6-4FF3-B279-D1948F5DABF5}"/>
              </a:ext>
            </a:extLst>
          </p:cNvPr>
          <p:cNvPicPr>
            <a:picLocks noChangeAspect="1"/>
          </p:cNvPicPr>
          <p:nvPr/>
        </p:nvPicPr>
        <p:blipFill>
          <a:blip r:embed="rId4"/>
          <a:stretch>
            <a:fillRect/>
          </a:stretch>
        </p:blipFill>
        <p:spPr>
          <a:xfrm>
            <a:off x="234181" y="3196550"/>
            <a:ext cx="11623906" cy="3082329"/>
          </a:xfrm>
          <a:prstGeom prst="rect">
            <a:avLst/>
          </a:prstGeom>
        </p:spPr>
      </p:pic>
    </p:spTree>
    <p:extLst>
      <p:ext uri="{BB962C8B-B14F-4D97-AF65-F5344CB8AC3E}">
        <p14:creationId xmlns:p14="http://schemas.microsoft.com/office/powerpoint/2010/main" val="1528239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069F2-54D0-4D39-89B5-DBC01DB19FBD}"/>
              </a:ext>
            </a:extLst>
          </p:cNvPr>
          <p:cNvSpPr>
            <a:spLocks noGrp="1"/>
          </p:cNvSpPr>
          <p:nvPr>
            <p:ph type="title"/>
          </p:nvPr>
        </p:nvSpPr>
        <p:spPr/>
        <p:txBody>
          <a:bodyPr/>
          <a:lstStyle/>
          <a:p>
            <a:r>
              <a:rPr lang="en-US" altLang="zh-CN" dirty="0" err="1"/>
              <a:t>CycleGANs</a:t>
            </a:r>
            <a:r>
              <a:rPr lang="en-US" altLang="zh-CN" dirty="0"/>
              <a:t>’ Loss:</a:t>
            </a:r>
            <a:endParaRPr lang="zh-CN" altLang="en-US" dirty="0"/>
          </a:p>
        </p:txBody>
      </p:sp>
      <p:sp>
        <p:nvSpPr>
          <p:cNvPr id="3" name="内容占位符 2">
            <a:extLst>
              <a:ext uri="{FF2B5EF4-FFF2-40B4-BE49-F238E27FC236}">
                <a16:creationId xmlns:a16="http://schemas.microsoft.com/office/drawing/2014/main" id="{579CBB9E-8CAF-43AC-9FF9-907CCB4A3771}"/>
              </a:ext>
            </a:extLst>
          </p:cNvPr>
          <p:cNvSpPr>
            <a:spLocks noGrp="1"/>
          </p:cNvSpPr>
          <p:nvPr>
            <p:ph idx="1"/>
          </p:nvPr>
        </p:nvSpPr>
        <p:spPr/>
        <p:txBody>
          <a:bodyPr/>
          <a:lstStyle/>
          <a:p>
            <a:r>
              <a:rPr lang="en-US" altLang="zh-CN" b="1" dirty="0"/>
              <a:t>1. Adversarial Loss (Discriminator)</a:t>
            </a:r>
            <a:endParaRPr lang="zh-CN" altLang="en-US" b="1" dirty="0"/>
          </a:p>
        </p:txBody>
      </p:sp>
      <p:pic>
        <p:nvPicPr>
          <p:cNvPr id="4" name="图片 3">
            <a:extLst>
              <a:ext uri="{FF2B5EF4-FFF2-40B4-BE49-F238E27FC236}">
                <a16:creationId xmlns:a16="http://schemas.microsoft.com/office/drawing/2014/main" id="{FD7C79F2-3D11-4C16-A914-E5955648F67C}"/>
              </a:ext>
            </a:extLst>
          </p:cNvPr>
          <p:cNvPicPr>
            <a:picLocks noChangeAspect="1"/>
          </p:cNvPicPr>
          <p:nvPr/>
        </p:nvPicPr>
        <p:blipFill>
          <a:blip r:embed="rId3"/>
          <a:stretch>
            <a:fillRect/>
          </a:stretch>
        </p:blipFill>
        <p:spPr>
          <a:xfrm>
            <a:off x="724181" y="2341268"/>
            <a:ext cx="11208739" cy="1804798"/>
          </a:xfrm>
          <a:prstGeom prst="rect">
            <a:avLst/>
          </a:prstGeom>
        </p:spPr>
      </p:pic>
    </p:spTree>
    <p:extLst>
      <p:ext uri="{BB962C8B-B14F-4D97-AF65-F5344CB8AC3E}">
        <p14:creationId xmlns:p14="http://schemas.microsoft.com/office/powerpoint/2010/main" val="4178564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9C553-721F-4642-8DA0-B7CB02B6DAD8}"/>
              </a:ext>
            </a:extLst>
          </p:cNvPr>
          <p:cNvSpPr>
            <a:spLocks noGrp="1"/>
          </p:cNvSpPr>
          <p:nvPr>
            <p:ph type="title"/>
          </p:nvPr>
        </p:nvSpPr>
        <p:spPr/>
        <p:txBody>
          <a:bodyPr/>
          <a:lstStyle/>
          <a:p>
            <a:r>
              <a:rPr lang="en-US" altLang="zh-CN" dirty="0" err="1"/>
              <a:t>CycleGANs</a:t>
            </a:r>
            <a:r>
              <a:rPr lang="en-US" altLang="zh-CN" dirty="0"/>
              <a:t>’ Loss:</a:t>
            </a:r>
            <a:endParaRPr lang="zh-CN" altLang="en-US" dirty="0"/>
          </a:p>
        </p:txBody>
      </p:sp>
      <p:sp>
        <p:nvSpPr>
          <p:cNvPr id="3" name="内容占位符 2">
            <a:extLst>
              <a:ext uri="{FF2B5EF4-FFF2-40B4-BE49-F238E27FC236}">
                <a16:creationId xmlns:a16="http://schemas.microsoft.com/office/drawing/2014/main" id="{DBDF0436-8302-477B-9226-D62D315D8678}"/>
              </a:ext>
            </a:extLst>
          </p:cNvPr>
          <p:cNvSpPr>
            <a:spLocks noGrp="1"/>
          </p:cNvSpPr>
          <p:nvPr>
            <p:ph idx="1"/>
          </p:nvPr>
        </p:nvSpPr>
        <p:spPr/>
        <p:txBody>
          <a:bodyPr/>
          <a:lstStyle/>
          <a:p>
            <a:r>
              <a:rPr lang="en-US" altLang="zh-CN" b="1" dirty="0"/>
              <a:t>2.Cycle Consistency Loss(Generator)</a:t>
            </a:r>
          </a:p>
          <a:p>
            <a:pPr lvl="1"/>
            <a:r>
              <a:rPr lang="en-US" altLang="zh-CN" dirty="0"/>
              <a:t>To reduce the space of mapping function, we argue that the learned mapping functions should be cycle-consistent. (cycle-consistent property)</a:t>
            </a:r>
            <a:endParaRPr lang="zh-CN" altLang="en-US" dirty="0"/>
          </a:p>
        </p:txBody>
      </p:sp>
      <p:pic>
        <p:nvPicPr>
          <p:cNvPr id="5" name="图片 4">
            <a:extLst>
              <a:ext uri="{FF2B5EF4-FFF2-40B4-BE49-F238E27FC236}">
                <a16:creationId xmlns:a16="http://schemas.microsoft.com/office/drawing/2014/main" id="{8837689B-1030-48B1-8687-949CACCB914E}"/>
              </a:ext>
            </a:extLst>
          </p:cNvPr>
          <p:cNvPicPr>
            <a:picLocks noChangeAspect="1"/>
          </p:cNvPicPr>
          <p:nvPr/>
        </p:nvPicPr>
        <p:blipFill>
          <a:blip r:embed="rId3"/>
          <a:stretch>
            <a:fillRect/>
          </a:stretch>
        </p:blipFill>
        <p:spPr>
          <a:xfrm>
            <a:off x="2453763" y="3088008"/>
            <a:ext cx="5910529" cy="681983"/>
          </a:xfrm>
          <a:prstGeom prst="rect">
            <a:avLst/>
          </a:prstGeom>
        </p:spPr>
      </p:pic>
      <p:pic>
        <p:nvPicPr>
          <p:cNvPr id="6" name="图片 5">
            <a:extLst>
              <a:ext uri="{FF2B5EF4-FFF2-40B4-BE49-F238E27FC236}">
                <a16:creationId xmlns:a16="http://schemas.microsoft.com/office/drawing/2014/main" id="{C726CBBC-C07D-4349-B91E-4513E11EC153}"/>
              </a:ext>
            </a:extLst>
          </p:cNvPr>
          <p:cNvPicPr>
            <a:picLocks noChangeAspect="1"/>
          </p:cNvPicPr>
          <p:nvPr/>
        </p:nvPicPr>
        <p:blipFill>
          <a:blip r:embed="rId4"/>
          <a:stretch>
            <a:fillRect/>
          </a:stretch>
        </p:blipFill>
        <p:spPr>
          <a:xfrm>
            <a:off x="1694779" y="4307124"/>
            <a:ext cx="7979366" cy="1332706"/>
          </a:xfrm>
          <a:prstGeom prst="rect">
            <a:avLst/>
          </a:prstGeom>
        </p:spPr>
      </p:pic>
    </p:spTree>
    <p:extLst>
      <p:ext uri="{BB962C8B-B14F-4D97-AF65-F5344CB8AC3E}">
        <p14:creationId xmlns:p14="http://schemas.microsoft.com/office/powerpoint/2010/main" val="3017959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94325-40B5-453E-9406-0753D63F3886}"/>
              </a:ext>
            </a:extLst>
          </p:cNvPr>
          <p:cNvSpPr>
            <a:spLocks noGrp="1"/>
          </p:cNvSpPr>
          <p:nvPr>
            <p:ph type="title"/>
          </p:nvPr>
        </p:nvSpPr>
        <p:spPr/>
        <p:txBody>
          <a:bodyPr/>
          <a:lstStyle/>
          <a:p>
            <a:r>
              <a:rPr lang="en-US" altLang="zh-CN" dirty="0" err="1"/>
              <a:t>CycleGANs</a:t>
            </a:r>
            <a:r>
              <a:rPr lang="en-US" altLang="zh-CN" dirty="0"/>
              <a:t>’ Loss:</a:t>
            </a:r>
            <a:endParaRPr lang="zh-CN" altLang="en-US" dirty="0"/>
          </a:p>
        </p:txBody>
      </p:sp>
      <p:sp>
        <p:nvSpPr>
          <p:cNvPr id="3" name="内容占位符 2">
            <a:extLst>
              <a:ext uri="{FF2B5EF4-FFF2-40B4-BE49-F238E27FC236}">
                <a16:creationId xmlns:a16="http://schemas.microsoft.com/office/drawing/2014/main" id="{0634E6CD-D311-4721-AE02-68A62C4E2C7A}"/>
              </a:ext>
            </a:extLst>
          </p:cNvPr>
          <p:cNvSpPr>
            <a:spLocks noGrp="1"/>
          </p:cNvSpPr>
          <p:nvPr>
            <p:ph idx="1"/>
          </p:nvPr>
        </p:nvSpPr>
        <p:spPr/>
        <p:txBody>
          <a:bodyPr/>
          <a:lstStyle/>
          <a:p>
            <a:r>
              <a:rPr lang="en-US" altLang="zh-CN" sz="3200" b="1" dirty="0"/>
              <a:t>3.Full Loss</a:t>
            </a:r>
          </a:p>
          <a:p>
            <a:pPr marL="914400" lvl="2" indent="0">
              <a:buNone/>
            </a:pPr>
            <a:endParaRPr lang="zh-CN" altLang="en-US" dirty="0"/>
          </a:p>
        </p:txBody>
      </p:sp>
      <p:pic>
        <p:nvPicPr>
          <p:cNvPr id="4" name="图片 3">
            <a:extLst>
              <a:ext uri="{FF2B5EF4-FFF2-40B4-BE49-F238E27FC236}">
                <a16:creationId xmlns:a16="http://schemas.microsoft.com/office/drawing/2014/main" id="{8C02DB16-C52D-4651-B870-D3481488BCAD}"/>
              </a:ext>
            </a:extLst>
          </p:cNvPr>
          <p:cNvPicPr>
            <a:picLocks noChangeAspect="1"/>
          </p:cNvPicPr>
          <p:nvPr/>
        </p:nvPicPr>
        <p:blipFill>
          <a:blip r:embed="rId2"/>
          <a:stretch>
            <a:fillRect/>
          </a:stretch>
        </p:blipFill>
        <p:spPr>
          <a:xfrm>
            <a:off x="2085312" y="2513750"/>
            <a:ext cx="7724580" cy="2744050"/>
          </a:xfrm>
          <a:prstGeom prst="rect">
            <a:avLst/>
          </a:prstGeom>
        </p:spPr>
      </p:pic>
    </p:spTree>
    <p:extLst>
      <p:ext uri="{BB962C8B-B14F-4D97-AF65-F5344CB8AC3E}">
        <p14:creationId xmlns:p14="http://schemas.microsoft.com/office/powerpoint/2010/main" val="311396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65EA6-8B8A-4CE2-8001-0632315AA1C8}"/>
              </a:ext>
            </a:extLst>
          </p:cNvPr>
          <p:cNvSpPr>
            <a:spLocks noGrp="1"/>
          </p:cNvSpPr>
          <p:nvPr>
            <p:ph type="title"/>
          </p:nvPr>
        </p:nvSpPr>
        <p:spPr/>
        <p:txBody>
          <a:bodyPr/>
          <a:lstStyle/>
          <a:p>
            <a:r>
              <a:rPr lang="en-US" altLang="zh-CN" dirty="0"/>
              <a:t>The whole cycle:</a:t>
            </a:r>
            <a:endParaRPr lang="zh-CN" altLang="en-US" dirty="0"/>
          </a:p>
        </p:txBody>
      </p:sp>
      <p:sp>
        <p:nvSpPr>
          <p:cNvPr id="3" name="内容占位符 2">
            <a:extLst>
              <a:ext uri="{FF2B5EF4-FFF2-40B4-BE49-F238E27FC236}">
                <a16:creationId xmlns:a16="http://schemas.microsoft.com/office/drawing/2014/main" id="{E37DB72F-D860-4738-A9A5-6AAD9D0D360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64416B8-46E7-4CEC-8E11-FF59862AF16E}"/>
              </a:ext>
            </a:extLst>
          </p:cNvPr>
          <p:cNvPicPr>
            <a:picLocks noChangeAspect="1"/>
          </p:cNvPicPr>
          <p:nvPr/>
        </p:nvPicPr>
        <p:blipFill>
          <a:blip r:embed="rId2"/>
          <a:stretch>
            <a:fillRect/>
          </a:stretch>
        </p:blipFill>
        <p:spPr>
          <a:xfrm>
            <a:off x="1884680" y="752157"/>
            <a:ext cx="9241099" cy="8833902"/>
          </a:xfrm>
          <a:prstGeom prst="rect">
            <a:avLst/>
          </a:prstGeom>
        </p:spPr>
      </p:pic>
    </p:spTree>
    <p:extLst>
      <p:ext uri="{BB962C8B-B14F-4D97-AF65-F5344CB8AC3E}">
        <p14:creationId xmlns:p14="http://schemas.microsoft.com/office/powerpoint/2010/main" val="218748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DD404-B824-45EF-8CE4-2ABE2C9875E5}"/>
              </a:ext>
            </a:extLst>
          </p:cNvPr>
          <p:cNvSpPr>
            <a:spLocks noGrp="1"/>
          </p:cNvSpPr>
          <p:nvPr>
            <p:ph type="title"/>
          </p:nvPr>
        </p:nvSpPr>
        <p:spPr/>
        <p:txBody>
          <a:bodyPr/>
          <a:lstStyle/>
          <a:p>
            <a:r>
              <a:rPr lang="en-US" altLang="zh-CN" dirty="0"/>
              <a:t>Background: Auto-encoder</a:t>
            </a:r>
            <a:endParaRPr lang="zh-CN" altLang="en-US" dirty="0"/>
          </a:p>
        </p:txBody>
      </p:sp>
      <p:pic>
        <p:nvPicPr>
          <p:cNvPr id="4" name="内容占位符 3">
            <a:extLst>
              <a:ext uri="{FF2B5EF4-FFF2-40B4-BE49-F238E27FC236}">
                <a16:creationId xmlns:a16="http://schemas.microsoft.com/office/drawing/2014/main" id="{C632A446-777B-4C4B-B686-8DD9A713C635}"/>
              </a:ext>
            </a:extLst>
          </p:cNvPr>
          <p:cNvPicPr>
            <a:picLocks noGrp="1" noChangeAspect="1"/>
          </p:cNvPicPr>
          <p:nvPr>
            <p:ph idx="1"/>
          </p:nvPr>
        </p:nvPicPr>
        <p:blipFill>
          <a:blip r:embed="rId3"/>
          <a:stretch>
            <a:fillRect/>
          </a:stretch>
        </p:blipFill>
        <p:spPr>
          <a:xfrm>
            <a:off x="4203920" y="1465836"/>
            <a:ext cx="7149880" cy="4351338"/>
          </a:xfrm>
          <a:prstGeom prst="rect">
            <a:avLst/>
          </a:prstGeom>
        </p:spPr>
      </p:pic>
      <p:sp>
        <p:nvSpPr>
          <p:cNvPr id="6" name="文本框 5">
            <a:extLst>
              <a:ext uri="{FF2B5EF4-FFF2-40B4-BE49-F238E27FC236}">
                <a16:creationId xmlns:a16="http://schemas.microsoft.com/office/drawing/2014/main" id="{2B9AC4A9-AD92-4D24-A9DE-806DB7B21AA4}"/>
              </a:ext>
            </a:extLst>
          </p:cNvPr>
          <p:cNvSpPr txBox="1"/>
          <p:nvPr/>
        </p:nvSpPr>
        <p:spPr>
          <a:xfrm>
            <a:off x="0" y="2471656"/>
            <a:ext cx="4350389" cy="1754326"/>
          </a:xfrm>
          <a:prstGeom prst="rect">
            <a:avLst/>
          </a:prstGeom>
          <a:noFill/>
        </p:spPr>
        <p:txBody>
          <a:bodyPr wrap="square" rtlCol="0">
            <a:spAutoFit/>
          </a:bodyPr>
          <a:lstStyle/>
          <a:p>
            <a:r>
              <a:rPr lang="en-US" altLang="zh-CN" sz="3600" dirty="0"/>
              <a:t>undercomplete autoencoder</a:t>
            </a:r>
          </a:p>
          <a:p>
            <a:r>
              <a:rPr lang="en-US" altLang="zh-CN" sz="3600" dirty="0"/>
              <a:t>why undercomplete?</a:t>
            </a:r>
            <a:endParaRPr lang="zh-CN" altLang="en-US" sz="3600" dirty="0"/>
          </a:p>
        </p:txBody>
      </p:sp>
    </p:spTree>
    <p:extLst>
      <p:ext uri="{BB962C8B-B14F-4D97-AF65-F5344CB8AC3E}">
        <p14:creationId xmlns:p14="http://schemas.microsoft.com/office/powerpoint/2010/main" val="4016795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BD979-F20F-4830-B4B4-367E8C91679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99A40DA2-8DD0-4F55-8116-CB722DBB75B2}"/>
              </a:ext>
            </a:extLst>
          </p:cNvPr>
          <p:cNvPicPr>
            <a:picLocks noGrp="1" noChangeAspect="1"/>
          </p:cNvPicPr>
          <p:nvPr>
            <p:ph idx="1"/>
          </p:nvPr>
        </p:nvPicPr>
        <p:blipFill>
          <a:blip r:embed="rId2"/>
          <a:stretch>
            <a:fillRect/>
          </a:stretch>
        </p:blipFill>
        <p:spPr>
          <a:xfrm>
            <a:off x="909320" y="-1415415"/>
            <a:ext cx="8569960" cy="8192338"/>
          </a:xfrm>
          <a:prstGeom prst="rect">
            <a:avLst/>
          </a:prstGeom>
        </p:spPr>
      </p:pic>
    </p:spTree>
    <p:extLst>
      <p:ext uri="{BB962C8B-B14F-4D97-AF65-F5344CB8AC3E}">
        <p14:creationId xmlns:p14="http://schemas.microsoft.com/office/powerpoint/2010/main" val="3981789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7353E-609C-4BA4-98A4-DC98CD375FC3}"/>
              </a:ext>
            </a:extLst>
          </p:cNvPr>
          <p:cNvSpPr>
            <a:spLocks noGrp="1"/>
          </p:cNvSpPr>
          <p:nvPr>
            <p:ph type="title"/>
          </p:nvPr>
        </p:nvSpPr>
        <p:spPr/>
        <p:txBody>
          <a:bodyPr/>
          <a:lstStyle/>
          <a:p>
            <a:r>
              <a:rPr lang="en-US" altLang="zh-CN" dirty="0"/>
              <a:t>Application in </a:t>
            </a:r>
            <a:r>
              <a:rPr lang="en-US" altLang="zh-CN" dirty="0" err="1"/>
              <a:t>CycleGANs</a:t>
            </a:r>
            <a:r>
              <a:rPr lang="en-US" altLang="zh-CN" dirty="0"/>
              <a:t>:</a:t>
            </a:r>
            <a:endParaRPr lang="zh-CN" altLang="en-US" dirty="0"/>
          </a:p>
        </p:txBody>
      </p:sp>
      <p:sp>
        <p:nvSpPr>
          <p:cNvPr id="3" name="内容占位符 2">
            <a:extLst>
              <a:ext uri="{FF2B5EF4-FFF2-40B4-BE49-F238E27FC236}">
                <a16:creationId xmlns:a16="http://schemas.microsoft.com/office/drawing/2014/main" id="{4BDC4669-E44E-41C2-A3FD-BFC0029F694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A2DA086-99F6-4CC1-BAC2-ACAC950D82DF}"/>
              </a:ext>
            </a:extLst>
          </p:cNvPr>
          <p:cNvPicPr>
            <a:picLocks noChangeAspect="1"/>
          </p:cNvPicPr>
          <p:nvPr/>
        </p:nvPicPr>
        <p:blipFill>
          <a:blip r:embed="rId3"/>
          <a:stretch>
            <a:fillRect/>
          </a:stretch>
        </p:blipFill>
        <p:spPr>
          <a:xfrm>
            <a:off x="718161" y="1568768"/>
            <a:ext cx="10755678" cy="4832420"/>
          </a:xfrm>
          <a:prstGeom prst="rect">
            <a:avLst/>
          </a:prstGeom>
        </p:spPr>
      </p:pic>
    </p:spTree>
    <p:extLst>
      <p:ext uri="{BB962C8B-B14F-4D97-AF65-F5344CB8AC3E}">
        <p14:creationId xmlns:p14="http://schemas.microsoft.com/office/powerpoint/2010/main" val="1241327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90E9D-D830-4E9D-B115-08D07BEA632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5B29FA39-314E-47E3-A4E0-54787A0597FC}"/>
              </a:ext>
            </a:extLst>
          </p:cNvPr>
          <p:cNvSpPr>
            <a:spLocks noGrp="1"/>
          </p:cNvSpPr>
          <p:nvPr>
            <p:ph idx="1"/>
          </p:nvPr>
        </p:nvSpPr>
        <p:spPr>
          <a:xfrm>
            <a:off x="665480" y="2628265"/>
            <a:ext cx="10515600" cy="4351338"/>
          </a:xfrm>
        </p:spPr>
        <p:txBody>
          <a:bodyPr>
            <a:normAutofit/>
          </a:bodyPr>
          <a:lstStyle/>
          <a:p>
            <a:pPr marL="0" indent="0" algn="ctr">
              <a:buNone/>
            </a:pPr>
            <a:r>
              <a:rPr lang="en-US" altLang="zh-CN" sz="8000" dirty="0"/>
              <a:t>Thank you !</a:t>
            </a:r>
            <a:endParaRPr lang="zh-CN" altLang="en-US" sz="8000" dirty="0"/>
          </a:p>
        </p:txBody>
      </p:sp>
    </p:spTree>
    <p:extLst>
      <p:ext uri="{BB962C8B-B14F-4D97-AF65-F5344CB8AC3E}">
        <p14:creationId xmlns:p14="http://schemas.microsoft.com/office/powerpoint/2010/main" val="4166834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01506-F479-4F22-A74E-72A0E04BF3DB}"/>
              </a:ext>
            </a:extLst>
          </p:cNvPr>
          <p:cNvSpPr>
            <a:spLocks noGrp="1"/>
          </p:cNvSpPr>
          <p:nvPr>
            <p:ph type="title"/>
          </p:nvPr>
        </p:nvSpPr>
        <p:spPr/>
        <p:txBody>
          <a:bodyPr/>
          <a:lstStyle/>
          <a:p>
            <a:r>
              <a:rPr lang="en-US" altLang="zh-CN" dirty="0"/>
              <a:t>To Do</a:t>
            </a:r>
            <a:endParaRPr lang="zh-CN" altLang="en-US" dirty="0"/>
          </a:p>
        </p:txBody>
      </p:sp>
      <p:sp>
        <p:nvSpPr>
          <p:cNvPr id="3" name="内容占位符 2">
            <a:extLst>
              <a:ext uri="{FF2B5EF4-FFF2-40B4-BE49-F238E27FC236}">
                <a16:creationId xmlns:a16="http://schemas.microsoft.com/office/drawing/2014/main" id="{3923D203-0ACF-4D06-814D-E2FC4D47EA11}"/>
              </a:ext>
            </a:extLst>
          </p:cNvPr>
          <p:cNvSpPr>
            <a:spLocks noGrp="1"/>
          </p:cNvSpPr>
          <p:nvPr>
            <p:ph idx="1"/>
          </p:nvPr>
        </p:nvSpPr>
        <p:spPr/>
        <p:txBody>
          <a:bodyPr/>
          <a:lstStyle/>
          <a:p>
            <a:r>
              <a:rPr lang="en-US" altLang="zh-CN" dirty="0"/>
              <a:t>Do Experiment</a:t>
            </a:r>
          </a:p>
          <a:p>
            <a:r>
              <a:rPr lang="en-US" altLang="zh-CN" dirty="0"/>
              <a:t>Learn Video2video </a:t>
            </a:r>
            <a:r>
              <a:rPr lang="zh-CN" altLang="en-US" dirty="0"/>
              <a:t>、</a:t>
            </a:r>
            <a:r>
              <a:rPr lang="en-US" altLang="zh-CN" dirty="0" err="1"/>
              <a:t>BigGAN</a:t>
            </a:r>
            <a:r>
              <a:rPr lang="zh-CN" altLang="en-US" dirty="0"/>
              <a:t> 、</a:t>
            </a:r>
            <a:r>
              <a:rPr lang="en-US" altLang="zh-CN" dirty="0" err="1"/>
              <a:t>StyleGAN</a:t>
            </a:r>
            <a:endParaRPr lang="zh-CN" altLang="en-US" dirty="0"/>
          </a:p>
          <a:p>
            <a:pPr lvl="1"/>
            <a:r>
              <a:rPr lang="zh-CN" altLang="en-US" dirty="0"/>
              <a:t>😄</a:t>
            </a:r>
            <a:r>
              <a:rPr lang="en-US" altLang="zh-CN" dirty="0" err="1"/>
              <a:t>StyleGAN</a:t>
            </a:r>
            <a:r>
              <a:rPr lang="en-US" altLang="zh-CN" dirty="0"/>
              <a:t> is very interesting.</a:t>
            </a:r>
          </a:p>
          <a:p>
            <a:pPr lvl="1"/>
            <a:r>
              <a:rPr lang="en-US" altLang="zh-CN" dirty="0">
                <a:hlinkClick r:id="rId2"/>
              </a:rPr>
              <a:t>https://www.thiswaifudoesnotexist.net/</a:t>
            </a:r>
            <a:endParaRPr lang="en-US" altLang="zh-CN" dirty="0"/>
          </a:p>
          <a:p>
            <a:endParaRPr lang="en-US" altLang="zh-CN" dirty="0"/>
          </a:p>
        </p:txBody>
      </p:sp>
    </p:spTree>
    <p:extLst>
      <p:ext uri="{BB962C8B-B14F-4D97-AF65-F5344CB8AC3E}">
        <p14:creationId xmlns:p14="http://schemas.microsoft.com/office/powerpoint/2010/main" val="200105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01797-DB68-4317-ABD0-3BF70FAAFE20}"/>
              </a:ext>
            </a:extLst>
          </p:cNvPr>
          <p:cNvSpPr>
            <a:spLocks noGrp="1"/>
          </p:cNvSpPr>
          <p:nvPr>
            <p:ph type="title"/>
          </p:nvPr>
        </p:nvSpPr>
        <p:spPr/>
        <p:txBody>
          <a:bodyPr/>
          <a:lstStyle/>
          <a:p>
            <a:r>
              <a:rPr lang="en-US" altLang="zh-CN" dirty="0"/>
              <a:t>Background: Auto-encoder</a:t>
            </a:r>
            <a:endParaRPr lang="zh-CN" altLang="en-US" dirty="0"/>
          </a:p>
        </p:txBody>
      </p:sp>
      <p:sp>
        <p:nvSpPr>
          <p:cNvPr id="3" name="内容占位符 2">
            <a:extLst>
              <a:ext uri="{FF2B5EF4-FFF2-40B4-BE49-F238E27FC236}">
                <a16:creationId xmlns:a16="http://schemas.microsoft.com/office/drawing/2014/main" id="{2133F28D-D164-487B-9CF2-16A59CF4846C}"/>
              </a:ext>
            </a:extLst>
          </p:cNvPr>
          <p:cNvSpPr>
            <a:spLocks noGrp="1"/>
          </p:cNvSpPr>
          <p:nvPr>
            <p:ph idx="1"/>
          </p:nvPr>
        </p:nvSpPr>
        <p:spPr/>
        <p:txBody>
          <a:bodyPr/>
          <a:lstStyle/>
          <a:p>
            <a:r>
              <a:rPr lang="en-US" altLang="zh-CN" dirty="0"/>
              <a:t>More Useful Net</a:t>
            </a:r>
          </a:p>
          <a:p>
            <a:pPr marL="0" indent="0">
              <a:buNone/>
            </a:pPr>
            <a:endParaRPr lang="en-US" altLang="zh-CN" dirty="0"/>
          </a:p>
          <a:p>
            <a:pPr marL="0" indent="0">
              <a:buNone/>
            </a:pPr>
            <a:endParaRPr lang="en-US" altLang="zh-CN" dirty="0"/>
          </a:p>
          <a:p>
            <a:pPr marL="0" indent="0">
              <a:buNone/>
            </a:pPr>
            <a:r>
              <a:rPr lang="en-US" altLang="zh-CN" dirty="0"/>
              <a:t>  denoising </a:t>
            </a:r>
          </a:p>
          <a:p>
            <a:pPr marL="0" indent="0">
              <a:buNone/>
            </a:pPr>
            <a:r>
              <a:rPr lang="en-US" altLang="zh-CN" dirty="0"/>
              <a:t>  autoencoder</a:t>
            </a:r>
          </a:p>
        </p:txBody>
      </p:sp>
      <p:pic>
        <p:nvPicPr>
          <p:cNvPr id="4" name="图片 3">
            <a:extLst>
              <a:ext uri="{FF2B5EF4-FFF2-40B4-BE49-F238E27FC236}">
                <a16:creationId xmlns:a16="http://schemas.microsoft.com/office/drawing/2014/main" id="{79237015-55DF-4F75-BF98-84B7EAA0BE9D}"/>
              </a:ext>
            </a:extLst>
          </p:cNvPr>
          <p:cNvPicPr>
            <a:picLocks noChangeAspect="1"/>
          </p:cNvPicPr>
          <p:nvPr/>
        </p:nvPicPr>
        <p:blipFill>
          <a:blip r:embed="rId3"/>
          <a:stretch>
            <a:fillRect/>
          </a:stretch>
        </p:blipFill>
        <p:spPr>
          <a:xfrm>
            <a:off x="3904878" y="1373943"/>
            <a:ext cx="7800000" cy="5009524"/>
          </a:xfrm>
          <a:prstGeom prst="rect">
            <a:avLst/>
          </a:prstGeom>
        </p:spPr>
      </p:pic>
    </p:spTree>
    <p:extLst>
      <p:ext uri="{BB962C8B-B14F-4D97-AF65-F5344CB8AC3E}">
        <p14:creationId xmlns:p14="http://schemas.microsoft.com/office/powerpoint/2010/main" val="419352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93C08-15B5-4B2F-BF00-B54498C618B5}"/>
              </a:ext>
            </a:extLst>
          </p:cNvPr>
          <p:cNvSpPr>
            <a:spLocks noGrp="1"/>
          </p:cNvSpPr>
          <p:nvPr>
            <p:ph type="title"/>
          </p:nvPr>
        </p:nvSpPr>
        <p:spPr/>
        <p:txBody>
          <a:bodyPr>
            <a:normAutofit/>
          </a:bodyPr>
          <a:lstStyle/>
          <a:p>
            <a:r>
              <a:rPr lang="en-US" altLang="zh-CN" dirty="0"/>
              <a:t>Background: Deep learning is widely used</a:t>
            </a:r>
            <a:endParaRPr lang="zh-CN" altLang="en-US" dirty="0"/>
          </a:p>
        </p:txBody>
      </p:sp>
      <p:pic>
        <p:nvPicPr>
          <p:cNvPr id="2050" name="Picture 2" descr="https://testerhome.com/uploads/photo/2017/4d28caaf-6f4f-4edf-8af9-8a68c5303544.png!large">
            <a:extLst>
              <a:ext uri="{FF2B5EF4-FFF2-40B4-BE49-F238E27FC236}">
                <a16:creationId xmlns:a16="http://schemas.microsoft.com/office/drawing/2014/main" id="{848FE3CF-2073-4342-9F05-717A3E40FC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89242" y="3404910"/>
            <a:ext cx="5206758" cy="351249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17A1317-8E5F-45D2-9305-AEE61A2D3E31}"/>
              </a:ext>
            </a:extLst>
          </p:cNvPr>
          <p:cNvSpPr txBox="1"/>
          <p:nvPr/>
        </p:nvSpPr>
        <p:spPr>
          <a:xfrm>
            <a:off x="417787" y="1530695"/>
            <a:ext cx="4377128" cy="1569660"/>
          </a:xfrm>
          <a:prstGeom prst="rect">
            <a:avLst/>
          </a:prstGeom>
          <a:noFill/>
        </p:spPr>
        <p:txBody>
          <a:bodyPr wrap="square" rtlCol="0">
            <a:spAutoFit/>
          </a:bodyPr>
          <a:lstStyle/>
          <a:p>
            <a:r>
              <a:rPr lang="en-US" altLang="zh-CN" sz="3200" dirty="0"/>
              <a:t>* Classification</a:t>
            </a:r>
          </a:p>
          <a:p>
            <a:r>
              <a:rPr lang="en-US" altLang="zh-CN" sz="3200" dirty="0"/>
              <a:t>* Object Detection</a:t>
            </a:r>
          </a:p>
          <a:p>
            <a:r>
              <a:rPr lang="en-US" altLang="zh-CN" sz="3200" dirty="0"/>
              <a:t>* Image segmentation</a:t>
            </a:r>
            <a:endParaRPr lang="zh-CN" altLang="en-US" sz="3200" dirty="0"/>
          </a:p>
        </p:txBody>
      </p:sp>
      <p:pic>
        <p:nvPicPr>
          <p:cNvPr id="5" name="图片 4">
            <a:extLst>
              <a:ext uri="{FF2B5EF4-FFF2-40B4-BE49-F238E27FC236}">
                <a16:creationId xmlns:a16="http://schemas.microsoft.com/office/drawing/2014/main" id="{AFE1334D-7F62-4C6A-8294-0EB1FCB6AB0C}"/>
              </a:ext>
            </a:extLst>
          </p:cNvPr>
          <p:cNvPicPr>
            <a:picLocks noChangeAspect="1"/>
          </p:cNvPicPr>
          <p:nvPr/>
        </p:nvPicPr>
        <p:blipFill>
          <a:blip r:embed="rId4"/>
          <a:stretch>
            <a:fillRect/>
          </a:stretch>
        </p:blipFill>
        <p:spPr>
          <a:xfrm>
            <a:off x="5091345" y="1324180"/>
            <a:ext cx="5819177" cy="4385226"/>
          </a:xfrm>
          <a:prstGeom prst="rect">
            <a:avLst/>
          </a:prstGeom>
        </p:spPr>
      </p:pic>
      <p:pic>
        <p:nvPicPr>
          <p:cNvPr id="6" name="图片 5">
            <a:extLst>
              <a:ext uri="{FF2B5EF4-FFF2-40B4-BE49-F238E27FC236}">
                <a16:creationId xmlns:a16="http://schemas.microsoft.com/office/drawing/2014/main" id="{B9149CCF-9F75-4267-A4E4-E1D1FD214F58}"/>
              </a:ext>
            </a:extLst>
          </p:cNvPr>
          <p:cNvPicPr>
            <a:picLocks noChangeAspect="1"/>
          </p:cNvPicPr>
          <p:nvPr/>
        </p:nvPicPr>
        <p:blipFill>
          <a:blip r:embed="rId5"/>
          <a:stretch>
            <a:fillRect/>
          </a:stretch>
        </p:blipFill>
        <p:spPr>
          <a:xfrm>
            <a:off x="7100656" y="2300285"/>
            <a:ext cx="3968793" cy="4279781"/>
          </a:xfrm>
          <a:prstGeom prst="rect">
            <a:avLst/>
          </a:prstGeom>
        </p:spPr>
      </p:pic>
    </p:spTree>
    <p:extLst>
      <p:ext uri="{BB962C8B-B14F-4D97-AF65-F5344CB8AC3E}">
        <p14:creationId xmlns:p14="http://schemas.microsoft.com/office/powerpoint/2010/main" val="39749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AAC9D5-A37B-4819-9FF4-FC081E8F605E}"/>
              </a:ext>
            </a:extLst>
          </p:cNvPr>
          <p:cNvSpPr>
            <a:spLocks noGrp="1"/>
          </p:cNvSpPr>
          <p:nvPr>
            <p:ph type="title"/>
          </p:nvPr>
        </p:nvSpPr>
        <p:spPr/>
        <p:txBody>
          <a:bodyPr/>
          <a:lstStyle/>
          <a:p>
            <a:r>
              <a:rPr lang="en-US" altLang="zh-CN" dirty="0"/>
              <a:t>Background: Generator Image</a:t>
            </a:r>
            <a:endParaRPr lang="zh-CN" altLang="en-US" dirty="0"/>
          </a:p>
        </p:txBody>
      </p:sp>
      <p:sp>
        <p:nvSpPr>
          <p:cNvPr id="3" name="内容占位符 2">
            <a:extLst>
              <a:ext uri="{FF2B5EF4-FFF2-40B4-BE49-F238E27FC236}">
                <a16:creationId xmlns:a16="http://schemas.microsoft.com/office/drawing/2014/main" id="{3F339323-0A6C-4508-8309-7870E6CAFE21}"/>
              </a:ext>
            </a:extLst>
          </p:cNvPr>
          <p:cNvSpPr>
            <a:spLocks noGrp="1"/>
          </p:cNvSpPr>
          <p:nvPr>
            <p:ph idx="1"/>
          </p:nvPr>
        </p:nvSpPr>
        <p:spPr/>
        <p:txBody>
          <a:bodyPr/>
          <a:lstStyle/>
          <a:p>
            <a:r>
              <a:rPr lang="en-US" altLang="zh-CN" dirty="0"/>
              <a:t>Generator Image </a:t>
            </a:r>
            <a:r>
              <a:rPr lang="zh-CN" altLang="en-US" dirty="0"/>
              <a:t>（</a:t>
            </a:r>
            <a:r>
              <a:rPr lang="en-US" altLang="zh-CN" dirty="0"/>
              <a:t>Label</a:t>
            </a:r>
            <a:r>
              <a:rPr lang="zh-CN" altLang="en-US" dirty="0"/>
              <a:t>、</a:t>
            </a:r>
            <a:r>
              <a:rPr lang="en-US" altLang="zh-CN" dirty="0"/>
              <a:t>Style</a:t>
            </a:r>
            <a:r>
              <a:rPr lang="zh-CN" altLang="en-US" dirty="0"/>
              <a:t>、</a:t>
            </a:r>
            <a:r>
              <a:rPr lang="en-US" altLang="zh-CN" dirty="0"/>
              <a:t>Color</a:t>
            </a:r>
            <a:r>
              <a:rPr lang="zh-CN" altLang="en-US" dirty="0"/>
              <a:t>、</a:t>
            </a:r>
            <a:r>
              <a:rPr lang="en-US" altLang="zh-CN" dirty="0"/>
              <a:t>Edges</a:t>
            </a:r>
            <a:r>
              <a:rPr lang="zh-CN" altLang="en-US" dirty="0"/>
              <a:t>）</a:t>
            </a:r>
          </a:p>
        </p:txBody>
      </p:sp>
      <p:pic>
        <p:nvPicPr>
          <p:cNvPr id="5" name="图片 4">
            <a:extLst>
              <a:ext uri="{FF2B5EF4-FFF2-40B4-BE49-F238E27FC236}">
                <a16:creationId xmlns:a16="http://schemas.microsoft.com/office/drawing/2014/main" id="{BB3D621C-A441-4850-A28C-E60C9C3A709F}"/>
              </a:ext>
            </a:extLst>
          </p:cNvPr>
          <p:cNvPicPr>
            <a:picLocks noChangeAspect="1"/>
          </p:cNvPicPr>
          <p:nvPr/>
        </p:nvPicPr>
        <p:blipFill>
          <a:blip r:embed="rId3"/>
          <a:stretch>
            <a:fillRect/>
          </a:stretch>
        </p:blipFill>
        <p:spPr>
          <a:xfrm>
            <a:off x="249548" y="2368299"/>
            <a:ext cx="11692903" cy="4334438"/>
          </a:xfrm>
          <a:prstGeom prst="rect">
            <a:avLst/>
          </a:prstGeom>
        </p:spPr>
      </p:pic>
    </p:spTree>
    <p:extLst>
      <p:ext uri="{BB962C8B-B14F-4D97-AF65-F5344CB8AC3E}">
        <p14:creationId xmlns:p14="http://schemas.microsoft.com/office/powerpoint/2010/main" val="183016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671A2B-CEDC-4B95-97D9-E7195D4AF501}"/>
              </a:ext>
            </a:extLst>
          </p:cNvPr>
          <p:cNvSpPr>
            <a:spLocks noGrp="1"/>
          </p:cNvSpPr>
          <p:nvPr>
            <p:ph type="title"/>
          </p:nvPr>
        </p:nvSpPr>
        <p:spPr/>
        <p:txBody>
          <a:bodyPr/>
          <a:lstStyle/>
          <a:p>
            <a:r>
              <a:rPr lang="en-US" altLang="zh-CN" dirty="0"/>
              <a:t>Idea: Adversarial Network  </a:t>
            </a:r>
            <a:endParaRPr lang="zh-CN" altLang="en-US" dirty="0"/>
          </a:p>
        </p:txBody>
      </p:sp>
      <p:sp>
        <p:nvSpPr>
          <p:cNvPr id="3" name="内容占位符 2">
            <a:extLst>
              <a:ext uri="{FF2B5EF4-FFF2-40B4-BE49-F238E27FC236}">
                <a16:creationId xmlns:a16="http://schemas.microsoft.com/office/drawing/2014/main" id="{2C9611A8-F65B-450D-A02E-FF972756FF8D}"/>
              </a:ext>
            </a:extLst>
          </p:cNvPr>
          <p:cNvSpPr>
            <a:spLocks noGrp="1"/>
          </p:cNvSpPr>
          <p:nvPr>
            <p:ph idx="1"/>
          </p:nvPr>
        </p:nvSpPr>
        <p:spPr>
          <a:xfrm>
            <a:off x="838200" y="1375920"/>
            <a:ext cx="10515600" cy="4351338"/>
          </a:xfrm>
        </p:spPr>
        <p:txBody>
          <a:bodyPr/>
          <a:lstStyle/>
          <a:p>
            <a:r>
              <a:rPr lang="en-US" altLang="zh-CN" b="1" dirty="0"/>
              <a:t>Generative model G </a:t>
            </a:r>
            <a:r>
              <a:rPr lang="en-US" altLang="zh-CN" dirty="0"/>
              <a:t>that captures the </a:t>
            </a:r>
            <a:r>
              <a:rPr lang="en-US" altLang="zh-CN" b="1" dirty="0"/>
              <a:t>data distribution</a:t>
            </a:r>
            <a:r>
              <a:rPr lang="en-US" altLang="zh-CN" dirty="0"/>
              <a:t>.</a:t>
            </a:r>
          </a:p>
          <a:p>
            <a:r>
              <a:rPr lang="en-US" altLang="zh-CN" b="1" dirty="0"/>
              <a:t>Discriminative model D </a:t>
            </a:r>
            <a:r>
              <a:rPr lang="en-US" altLang="zh-CN" dirty="0"/>
              <a:t>that </a:t>
            </a:r>
            <a:r>
              <a:rPr lang="en-US" altLang="zh-CN" b="1" dirty="0"/>
              <a:t>estimates the probability </a:t>
            </a:r>
            <a:r>
              <a:rPr lang="en-US" altLang="zh-CN" dirty="0"/>
              <a:t>that a sample came from the training data rather than G</a:t>
            </a:r>
          </a:p>
          <a:p>
            <a:endParaRPr lang="zh-CN" altLang="en-US" dirty="0"/>
          </a:p>
        </p:txBody>
      </p:sp>
      <p:pic>
        <p:nvPicPr>
          <p:cNvPr id="6" name="图片 5">
            <a:extLst>
              <a:ext uri="{FF2B5EF4-FFF2-40B4-BE49-F238E27FC236}">
                <a16:creationId xmlns:a16="http://schemas.microsoft.com/office/drawing/2014/main" id="{E29C0C4E-27AE-406B-9BFB-04675211BBA7}"/>
              </a:ext>
            </a:extLst>
          </p:cNvPr>
          <p:cNvPicPr>
            <a:picLocks noChangeAspect="1"/>
          </p:cNvPicPr>
          <p:nvPr/>
        </p:nvPicPr>
        <p:blipFill>
          <a:blip r:embed="rId3"/>
          <a:stretch>
            <a:fillRect/>
          </a:stretch>
        </p:blipFill>
        <p:spPr>
          <a:xfrm>
            <a:off x="2233516" y="2701483"/>
            <a:ext cx="7724968" cy="4138170"/>
          </a:xfrm>
          <a:prstGeom prst="rect">
            <a:avLst/>
          </a:prstGeom>
        </p:spPr>
      </p:pic>
    </p:spTree>
    <p:extLst>
      <p:ext uri="{BB962C8B-B14F-4D97-AF65-F5344CB8AC3E}">
        <p14:creationId xmlns:p14="http://schemas.microsoft.com/office/powerpoint/2010/main" val="355236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6410F-2715-4950-8F47-3E71EAD88F09}"/>
              </a:ext>
            </a:extLst>
          </p:cNvPr>
          <p:cNvSpPr>
            <a:spLocks noGrp="1"/>
          </p:cNvSpPr>
          <p:nvPr>
            <p:ph type="title"/>
          </p:nvPr>
        </p:nvSpPr>
        <p:spPr/>
        <p:txBody>
          <a:bodyPr/>
          <a:lstStyle/>
          <a:p>
            <a:r>
              <a:rPr lang="en-US" altLang="zh-CN" dirty="0"/>
              <a:t>Idea: Adversarial Network  </a:t>
            </a:r>
            <a:endParaRPr lang="zh-CN" altLang="en-US" dirty="0"/>
          </a:p>
        </p:txBody>
      </p:sp>
      <p:sp>
        <p:nvSpPr>
          <p:cNvPr id="3" name="内容占位符 2">
            <a:extLst>
              <a:ext uri="{FF2B5EF4-FFF2-40B4-BE49-F238E27FC236}">
                <a16:creationId xmlns:a16="http://schemas.microsoft.com/office/drawing/2014/main" id="{EB50130E-7715-4F7D-A08E-845746DC8EB4}"/>
              </a:ext>
            </a:extLst>
          </p:cNvPr>
          <p:cNvSpPr>
            <a:spLocks noGrp="1"/>
          </p:cNvSpPr>
          <p:nvPr>
            <p:ph idx="1"/>
          </p:nvPr>
        </p:nvSpPr>
        <p:spPr>
          <a:xfrm>
            <a:off x="418475" y="1958898"/>
            <a:ext cx="10515600" cy="4351338"/>
          </a:xfrm>
        </p:spPr>
        <p:txBody>
          <a:bodyPr>
            <a:normAutofit/>
          </a:bodyPr>
          <a:lstStyle/>
          <a:p>
            <a:pPr marL="0" indent="0">
              <a:buNone/>
            </a:pPr>
            <a:r>
              <a:rPr lang="en-US" altLang="zh-CN" sz="3200" dirty="0"/>
              <a:t>Understand easily:</a:t>
            </a:r>
          </a:p>
          <a:p>
            <a:pPr marL="0" indent="0">
              <a:buNone/>
            </a:pPr>
            <a:endParaRPr lang="en-US" altLang="zh-CN" sz="3200" dirty="0"/>
          </a:p>
          <a:p>
            <a:pPr marL="0" indent="0">
              <a:buNone/>
            </a:pPr>
            <a:r>
              <a:rPr lang="en-US" altLang="zh-CN" sz="3200" dirty="0"/>
              <a:t>generative model -&gt; counterfeiters</a:t>
            </a:r>
          </a:p>
          <a:p>
            <a:pPr marL="0" indent="0">
              <a:buNone/>
            </a:pPr>
            <a:endParaRPr lang="en-US" altLang="zh-CN" sz="3200" dirty="0"/>
          </a:p>
          <a:p>
            <a:pPr marL="0" indent="0">
              <a:buNone/>
            </a:pPr>
            <a:r>
              <a:rPr lang="en-US" altLang="zh-CN" sz="3200" dirty="0"/>
              <a:t>discriminative model -&gt; the police</a:t>
            </a:r>
            <a:endParaRPr lang="zh-CN" altLang="en-US" sz="3200" dirty="0"/>
          </a:p>
        </p:txBody>
      </p:sp>
      <p:pic>
        <p:nvPicPr>
          <p:cNvPr id="5" name="图片 4">
            <a:extLst>
              <a:ext uri="{FF2B5EF4-FFF2-40B4-BE49-F238E27FC236}">
                <a16:creationId xmlns:a16="http://schemas.microsoft.com/office/drawing/2014/main" id="{1CB1EE78-1C89-4225-9B9F-C688E089F3E8}"/>
              </a:ext>
            </a:extLst>
          </p:cNvPr>
          <p:cNvPicPr>
            <a:picLocks noChangeAspect="1"/>
          </p:cNvPicPr>
          <p:nvPr/>
        </p:nvPicPr>
        <p:blipFill>
          <a:blip r:embed="rId3"/>
          <a:stretch>
            <a:fillRect/>
          </a:stretch>
        </p:blipFill>
        <p:spPr>
          <a:xfrm>
            <a:off x="6765322" y="1640356"/>
            <a:ext cx="5008203" cy="3577288"/>
          </a:xfrm>
          <a:prstGeom prst="rect">
            <a:avLst/>
          </a:prstGeom>
        </p:spPr>
      </p:pic>
    </p:spTree>
    <p:extLst>
      <p:ext uri="{BB962C8B-B14F-4D97-AF65-F5344CB8AC3E}">
        <p14:creationId xmlns:p14="http://schemas.microsoft.com/office/powerpoint/2010/main" val="26962710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TotalTime>
  <Words>2113</Words>
  <Application>Microsoft Office PowerPoint</Application>
  <PresentationFormat>宽屏</PresentationFormat>
  <Paragraphs>247</Paragraphs>
  <Slides>43</Slides>
  <Notes>31</Notes>
  <HiddenSlides>3</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43</vt:i4>
      </vt:variant>
    </vt:vector>
  </HeadingPairs>
  <TitlesOfParts>
    <vt:vector size="47" baseType="lpstr">
      <vt:lpstr>等线</vt:lpstr>
      <vt:lpstr>等线 Light</vt:lpstr>
      <vt:lpstr>Arial</vt:lpstr>
      <vt:lpstr>Office 主题​​</vt:lpstr>
      <vt:lpstr>Generative Adversarial Network GAN-DCGAN-CGAN-CycleGAN</vt:lpstr>
      <vt:lpstr>Background: Auto-encoder</vt:lpstr>
      <vt:lpstr>Background: Auto-encoder</vt:lpstr>
      <vt:lpstr>Background: Auto-encoder</vt:lpstr>
      <vt:lpstr>Background: Auto-encoder</vt:lpstr>
      <vt:lpstr>Background: Deep learning is widely used</vt:lpstr>
      <vt:lpstr>Background: Generator Image</vt:lpstr>
      <vt:lpstr>Idea: Adversarial Network  </vt:lpstr>
      <vt:lpstr>Idea: Adversarial Network  </vt:lpstr>
      <vt:lpstr>Formulation: Maxmin-Game function</vt:lpstr>
      <vt:lpstr>Formulation: Maxmin-Game function</vt:lpstr>
      <vt:lpstr>Formulation: Maxmin-Game function Graph</vt:lpstr>
      <vt:lpstr>Train: Alternate iteration</vt:lpstr>
      <vt:lpstr>Result: GAN</vt:lpstr>
      <vt:lpstr>GANs Problems:</vt:lpstr>
      <vt:lpstr>How to solve it?</vt:lpstr>
      <vt:lpstr>DCGANs Contribution: </vt:lpstr>
      <vt:lpstr>Stable Training 1:</vt:lpstr>
      <vt:lpstr>Stable Training 2:</vt:lpstr>
      <vt:lpstr>Stable Training 3:</vt:lpstr>
      <vt:lpstr>Stable Training 4:</vt:lpstr>
      <vt:lpstr>Visualize the filters</vt:lpstr>
      <vt:lpstr>vector arithmetic properties</vt:lpstr>
      <vt:lpstr>vector arithmetic properties</vt:lpstr>
      <vt:lpstr>Future: Do more things on the base of     DCGANs</vt:lpstr>
      <vt:lpstr>Pix2Pix(Conditional GANs)</vt:lpstr>
      <vt:lpstr>The problems in CNN</vt:lpstr>
      <vt:lpstr>DCGAN and CGAN</vt:lpstr>
      <vt:lpstr>Net Structure</vt:lpstr>
      <vt:lpstr>Loss Fuction:</vt:lpstr>
      <vt:lpstr>Pix2Pix Conclusion</vt:lpstr>
      <vt:lpstr>Pix2Pix’s Problems </vt:lpstr>
      <vt:lpstr>CycleGANs</vt:lpstr>
      <vt:lpstr>CycleGANs’ main idea:</vt:lpstr>
      <vt:lpstr>CycleGANs’ main idea:</vt:lpstr>
      <vt:lpstr>CycleGANs’ Loss:</vt:lpstr>
      <vt:lpstr>CycleGANs’ Loss:</vt:lpstr>
      <vt:lpstr>CycleGANs’ Loss:</vt:lpstr>
      <vt:lpstr>The whole cycle:</vt:lpstr>
      <vt:lpstr>PowerPoint 演示文稿</vt:lpstr>
      <vt:lpstr>Application in CycleGANs:</vt:lpstr>
      <vt:lpstr>PowerPoint 演示文稿</vt:lpstr>
      <vt:lpstr>To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ZhangJT</dc:creator>
  <cp:lastModifiedBy>Zhang Oanakiaja</cp:lastModifiedBy>
  <cp:revision>78</cp:revision>
  <dcterms:created xsi:type="dcterms:W3CDTF">2019-07-04T01:00:24Z</dcterms:created>
  <dcterms:modified xsi:type="dcterms:W3CDTF">2019-08-09T07:02:26Z</dcterms:modified>
</cp:coreProperties>
</file>